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SemiBold"/>
      <p:regular r:id="rId21"/>
      <p:bold r:id="rId22"/>
      <p:italic r:id="rId23"/>
      <p:boldItalic r:id="rId24"/>
    </p:embeddedFont>
    <p:embeddedFont>
      <p:font typeface="Raleway"/>
      <p:regular r:id="rId25"/>
      <p:bold r:id="rId26"/>
      <p:italic r:id="rId27"/>
      <p:boldItalic r:id="rId28"/>
    </p:embeddedFont>
    <p:embeddedFont>
      <p:font typeface="Raleway ExtraBold"/>
      <p:bold r:id="rId29"/>
      <p:boldItalic r:id="rId30"/>
    </p:embeddedFont>
    <p:embeddedFont>
      <p:font typeface="Raleway Medium"/>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5" roundtripDataSignature="AMtx7mghaO2Kr685kbEmyKV11SNg6u+3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SemiBold-bold.fntdata"/><Relationship Id="rId21" Type="http://schemas.openxmlformats.org/officeDocument/2006/relationships/font" Target="fonts/RalewaySemiBold-regular.fntdata"/><Relationship Id="rId24" Type="http://schemas.openxmlformats.org/officeDocument/2006/relationships/font" Target="fonts/RalewaySemiBold-boldItalic.fntdata"/><Relationship Id="rId23" Type="http://schemas.openxmlformats.org/officeDocument/2006/relationships/font" Target="fonts/Raleway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Medium-regular.fntdata"/><Relationship Id="rId30" Type="http://schemas.openxmlformats.org/officeDocument/2006/relationships/font" Target="fonts/RalewayExtraBold-boldItalic.fntdata"/><Relationship Id="rId11" Type="http://schemas.openxmlformats.org/officeDocument/2006/relationships/slide" Target="slides/slide6.xml"/><Relationship Id="rId33" Type="http://schemas.openxmlformats.org/officeDocument/2006/relationships/font" Target="fonts/RalewayMedium-italic.fntdata"/><Relationship Id="rId10" Type="http://schemas.openxmlformats.org/officeDocument/2006/relationships/slide" Target="slides/slide5.xml"/><Relationship Id="rId32" Type="http://schemas.openxmlformats.org/officeDocument/2006/relationships/font" Target="fonts/RalewayMedium-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RalewayMedium-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cfef8f1fe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cfef8f1fe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cfef8f1fe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cfef8f1fe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cfef8f1fe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cfef8f1fe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cfef8f1fed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cfef8f1fed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cfef8f1fed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1cfef8f1fed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cfef8f1fe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cfef8f1fe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cfef8f1fe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cfef8f1fe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cfef8f1fe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cfef8f1fe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6.png"/><Relationship Id="rId9"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rot="10800000">
            <a:off x="-11799" y="0"/>
            <a:ext cx="9155799" cy="5287075"/>
          </a:xfrm>
          <a:prstGeom prst="rect">
            <a:avLst/>
          </a:prstGeom>
          <a:noFill/>
          <a:ln>
            <a:noFill/>
          </a:ln>
        </p:spPr>
      </p:pic>
      <p:sp>
        <p:nvSpPr>
          <p:cNvPr id="55" name="Google Shape;55;p1"/>
          <p:cNvSpPr/>
          <p:nvPr/>
        </p:nvSpPr>
        <p:spPr>
          <a:xfrm>
            <a:off x="-259450" y="1670450"/>
            <a:ext cx="6972300" cy="1211700"/>
          </a:xfrm>
          <a:prstGeom prst="roundRect">
            <a:avLst>
              <a:gd fmla="val 6289" name="adj"/>
            </a:avLst>
          </a:prstGeom>
          <a:solidFill>
            <a:srgbClr val="FFFFFF">
              <a:alpha val="7529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113625" y="-1544750"/>
            <a:ext cx="6902700" cy="1211700"/>
          </a:xfrm>
          <a:prstGeom prst="rect">
            <a:avLst/>
          </a:prstGeom>
          <a:solidFill>
            <a:srgbClr val="FFFFFF">
              <a:alpha val="7529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121550" y="1232300"/>
            <a:ext cx="32862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lang="es" sz="2410">
                <a:solidFill>
                  <a:schemeClr val="lt1"/>
                </a:solidFill>
                <a:latin typeface="Raleway SemiBold"/>
                <a:ea typeface="Raleway SemiBold"/>
                <a:cs typeface="Raleway SemiBold"/>
                <a:sym typeface="Raleway SemiBold"/>
              </a:rPr>
              <a:t>Mesa redonda 1</a:t>
            </a:r>
            <a:endParaRPr sz="2410">
              <a:solidFill>
                <a:schemeClr val="lt1"/>
              </a:solidFill>
              <a:latin typeface="Raleway SemiBold"/>
              <a:ea typeface="Raleway SemiBold"/>
              <a:cs typeface="Raleway SemiBold"/>
              <a:sym typeface="Raleway SemiBold"/>
            </a:endParaRPr>
          </a:p>
        </p:txBody>
      </p:sp>
      <p:sp>
        <p:nvSpPr>
          <p:cNvPr id="58" name="Google Shape;58;p1"/>
          <p:cNvSpPr txBox="1"/>
          <p:nvPr>
            <p:ph type="ctrTitle"/>
          </p:nvPr>
        </p:nvSpPr>
        <p:spPr>
          <a:xfrm>
            <a:off x="121550" y="1641875"/>
            <a:ext cx="6591300" cy="1211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lang="es" sz="2180">
                <a:latin typeface="Raleway Medium"/>
                <a:ea typeface="Raleway Medium"/>
                <a:cs typeface="Raleway Medium"/>
                <a:sym typeface="Raleway Medium"/>
              </a:rPr>
              <a:t>Relevancia, necesidades, estrategias e impacto de datos anonimizados en Salud</a:t>
            </a:r>
            <a:endParaRPr sz="2180">
              <a:latin typeface="Raleway Medium"/>
              <a:ea typeface="Raleway Medium"/>
              <a:cs typeface="Raleway Medium"/>
              <a:sym typeface="Raleway Medium"/>
            </a:endParaRPr>
          </a:p>
        </p:txBody>
      </p:sp>
      <p:sp>
        <p:nvSpPr>
          <p:cNvPr id="59" name="Google Shape;59;p1"/>
          <p:cNvSpPr/>
          <p:nvPr/>
        </p:nvSpPr>
        <p:spPr>
          <a:xfrm>
            <a:off x="-11800" y="4498650"/>
            <a:ext cx="9155700" cy="788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1"/>
          <p:cNvPicPr preferRelativeResize="0"/>
          <p:nvPr/>
        </p:nvPicPr>
        <p:blipFill rotWithShape="1">
          <a:blip r:embed="rId4">
            <a:alphaModFix/>
          </a:blip>
          <a:srcRect b="0" l="0" r="0" t="0"/>
          <a:stretch/>
        </p:blipFill>
        <p:spPr>
          <a:xfrm>
            <a:off x="6097876" y="4508176"/>
            <a:ext cx="2532925" cy="678450"/>
          </a:xfrm>
          <a:prstGeom prst="rect">
            <a:avLst/>
          </a:prstGeom>
          <a:noFill/>
          <a:ln>
            <a:noFill/>
          </a:ln>
        </p:spPr>
      </p:pic>
      <p:pic>
        <p:nvPicPr>
          <p:cNvPr id="61" name="Google Shape;61;p1"/>
          <p:cNvPicPr preferRelativeResize="0"/>
          <p:nvPr/>
        </p:nvPicPr>
        <p:blipFill rotWithShape="1">
          <a:blip r:embed="rId5">
            <a:alphaModFix/>
          </a:blip>
          <a:srcRect b="0" l="0" r="0" t="0"/>
          <a:stretch/>
        </p:blipFill>
        <p:spPr>
          <a:xfrm>
            <a:off x="4015793" y="4589338"/>
            <a:ext cx="1716923" cy="466025"/>
          </a:xfrm>
          <a:prstGeom prst="rect">
            <a:avLst/>
          </a:prstGeom>
          <a:noFill/>
          <a:ln>
            <a:noFill/>
          </a:ln>
        </p:spPr>
      </p:pic>
      <p:pic>
        <p:nvPicPr>
          <p:cNvPr id="62" name="Google Shape;62;p1"/>
          <p:cNvPicPr preferRelativeResize="0"/>
          <p:nvPr/>
        </p:nvPicPr>
        <p:blipFill rotWithShape="1">
          <a:blip r:embed="rId6">
            <a:alphaModFix/>
          </a:blip>
          <a:srcRect b="0" l="0" r="0" t="0"/>
          <a:stretch/>
        </p:blipFill>
        <p:spPr>
          <a:xfrm>
            <a:off x="2056960" y="4523699"/>
            <a:ext cx="1117723" cy="647400"/>
          </a:xfrm>
          <a:prstGeom prst="rect">
            <a:avLst/>
          </a:prstGeom>
          <a:noFill/>
          <a:ln>
            <a:noFill/>
          </a:ln>
        </p:spPr>
      </p:pic>
      <p:sp>
        <p:nvSpPr>
          <p:cNvPr id="63" name="Google Shape;63;p1"/>
          <p:cNvSpPr txBox="1"/>
          <p:nvPr/>
        </p:nvSpPr>
        <p:spPr>
          <a:xfrm>
            <a:off x="112025" y="200025"/>
            <a:ext cx="6096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s" sz="2300" u="none" cap="none" strike="noStrike">
                <a:solidFill>
                  <a:schemeClr val="lt1"/>
                </a:solidFill>
                <a:latin typeface="Raleway ExtraBold"/>
                <a:ea typeface="Raleway ExtraBold"/>
                <a:cs typeface="Raleway ExtraBold"/>
                <a:sym typeface="Raleway ExtraBold"/>
              </a:rPr>
              <a:t>Infodays 2023</a:t>
            </a:r>
            <a:r>
              <a:rPr b="0" i="0" lang="es" sz="2300" u="none" cap="none" strike="noStrike">
                <a:solidFill>
                  <a:schemeClr val="lt1"/>
                </a:solidFill>
                <a:latin typeface="Raleway"/>
                <a:ea typeface="Raleway"/>
                <a:cs typeface="Raleway"/>
                <a:sym typeface="Raleway"/>
              </a:rPr>
              <a:t>: CARMEN-I: digitalizando historiales clínicos con Inteligencia Artificial</a:t>
            </a:r>
            <a:endParaRPr b="0" i="0" sz="2300" u="none" cap="none" strike="noStrike">
              <a:solidFill>
                <a:schemeClr val="lt1"/>
              </a:solidFill>
              <a:latin typeface="Raleway"/>
              <a:ea typeface="Raleway"/>
              <a:cs typeface="Raleway"/>
              <a:sym typeface="Raleway"/>
            </a:endParaRPr>
          </a:p>
        </p:txBody>
      </p:sp>
      <p:sp>
        <p:nvSpPr>
          <p:cNvPr id="64" name="Google Shape;64;p1"/>
          <p:cNvSpPr/>
          <p:nvPr/>
        </p:nvSpPr>
        <p:spPr>
          <a:xfrm>
            <a:off x="-678550" y="3447775"/>
            <a:ext cx="3372000" cy="465900"/>
          </a:xfrm>
          <a:prstGeom prst="roundRect">
            <a:avLst>
              <a:gd fmla="val 16667" name="adj"/>
            </a:avLst>
          </a:prstGeom>
          <a:solidFill>
            <a:srgbClr val="0B5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txBox="1"/>
          <p:nvPr>
            <p:ph type="ctrTitle"/>
          </p:nvPr>
        </p:nvSpPr>
        <p:spPr>
          <a:xfrm>
            <a:off x="121550" y="-916100"/>
            <a:ext cx="32862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lang="es" sz="2410">
                <a:latin typeface="Raleway SemiBold"/>
                <a:ea typeface="Raleway SemiBold"/>
                <a:cs typeface="Raleway SemiBold"/>
                <a:sym typeface="Raleway SemiBold"/>
              </a:rPr>
              <a:t>Organiza</a:t>
            </a:r>
            <a:endParaRPr sz="2410">
              <a:latin typeface="Raleway SemiBold"/>
              <a:ea typeface="Raleway SemiBold"/>
              <a:cs typeface="Raleway SemiBold"/>
              <a:sym typeface="Raleway SemiBold"/>
            </a:endParaRPr>
          </a:p>
        </p:txBody>
      </p:sp>
      <p:sp>
        <p:nvSpPr>
          <p:cNvPr id="66" name="Google Shape;66;p1"/>
          <p:cNvSpPr txBox="1"/>
          <p:nvPr>
            <p:ph type="ctrTitle"/>
          </p:nvPr>
        </p:nvSpPr>
        <p:spPr>
          <a:xfrm>
            <a:off x="494725" y="4656900"/>
            <a:ext cx="9591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b="1" lang="es" sz="1310">
                <a:latin typeface="Raleway"/>
                <a:ea typeface="Raleway"/>
                <a:cs typeface="Raleway"/>
                <a:sym typeface="Raleway"/>
              </a:rPr>
              <a:t>Organiza</a:t>
            </a:r>
            <a:endParaRPr b="1" sz="1310">
              <a:latin typeface="Raleway"/>
              <a:ea typeface="Raleway"/>
              <a:cs typeface="Raleway"/>
              <a:sym typeface="Raleway"/>
            </a:endParaRPr>
          </a:p>
        </p:txBody>
      </p:sp>
      <p:sp>
        <p:nvSpPr>
          <p:cNvPr id="67" name="Google Shape;67;p1"/>
          <p:cNvSpPr txBox="1"/>
          <p:nvPr>
            <p:ph type="ctrTitle"/>
          </p:nvPr>
        </p:nvSpPr>
        <p:spPr>
          <a:xfrm>
            <a:off x="121550" y="3490225"/>
            <a:ext cx="24669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b="1" lang="es" sz="1310">
                <a:solidFill>
                  <a:schemeClr val="lt1"/>
                </a:solidFill>
                <a:latin typeface="Raleway"/>
                <a:ea typeface="Raleway"/>
                <a:cs typeface="Raleway"/>
                <a:sym typeface="Raleway"/>
              </a:rPr>
              <a:t>Modera</a:t>
            </a:r>
            <a:r>
              <a:rPr lang="es" sz="1310">
                <a:solidFill>
                  <a:schemeClr val="lt1"/>
                </a:solidFill>
                <a:latin typeface="Raleway SemiBold"/>
                <a:ea typeface="Raleway SemiBold"/>
                <a:cs typeface="Raleway SemiBold"/>
                <a:sym typeface="Raleway SemiBold"/>
              </a:rPr>
              <a:t>: </a:t>
            </a:r>
            <a:r>
              <a:rPr lang="es" sz="1310">
                <a:solidFill>
                  <a:schemeClr val="lt1"/>
                </a:solidFill>
                <a:latin typeface="Raleway"/>
                <a:ea typeface="Raleway"/>
                <a:cs typeface="Raleway"/>
                <a:sym typeface="Raleway"/>
              </a:rPr>
              <a:t>Xavier Pastor (Hospital Clínic de Barcelona)</a:t>
            </a:r>
            <a:endParaRPr sz="1310">
              <a:solidFill>
                <a:schemeClr val="lt1"/>
              </a:solidFill>
              <a:latin typeface="Raleway"/>
              <a:ea typeface="Raleway"/>
              <a:cs typeface="Raleway"/>
              <a:sym typeface="Raleway"/>
            </a:endParaRPr>
          </a:p>
        </p:txBody>
      </p:sp>
      <p:sp>
        <p:nvSpPr>
          <p:cNvPr id="68" name="Google Shape;68;p1"/>
          <p:cNvSpPr txBox="1"/>
          <p:nvPr>
            <p:ph type="ctrTitle"/>
          </p:nvPr>
        </p:nvSpPr>
        <p:spPr>
          <a:xfrm>
            <a:off x="87700" y="4147200"/>
            <a:ext cx="3599700" cy="233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b="1" lang="es" sz="1310">
                <a:solidFill>
                  <a:schemeClr val="lt1"/>
                </a:solidFill>
                <a:latin typeface="Raleway"/>
                <a:ea typeface="Raleway"/>
                <a:cs typeface="Raleway"/>
                <a:sym typeface="Raleway"/>
              </a:rPr>
              <a:t>Comenta en RR.SS: </a:t>
            </a:r>
            <a:r>
              <a:rPr lang="es" sz="1400">
                <a:solidFill>
                  <a:schemeClr val="lt1"/>
                </a:solidFill>
                <a:latin typeface="Raleway Medium"/>
                <a:ea typeface="Raleway Medium"/>
                <a:cs typeface="Raleway Medium"/>
                <a:sym typeface="Raleway Medium"/>
              </a:rPr>
              <a:t>#pln_salud</a:t>
            </a:r>
            <a:endParaRPr sz="1400">
              <a:latin typeface="Raleway Medium"/>
              <a:ea typeface="Raleway Medium"/>
              <a:cs typeface="Raleway Medium"/>
              <a:sym typeface="Raleway Medium"/>
            </a:endParaRPr>
          </a:p>
          <a:p>
            <a:pPr indent="0" lvl="0" marL="0" rtl="0" algn="l">
              <a:lnSpc>
                <a:spcPct val="100000"/>
              </a:lnSpc>
              <a:spcBef>
                <a:spcPts val="0"/>
              </a:spcBef>
              <a:spcAft>
                <a:spcPts val="0"/>
              </a:spcAft>
              <a:buSzPts val="891"/>
              <a:buNone/>
            </a:pPr>
            <a:r>
              <a:t/>
            </a:r>
            <a:endParaRPr b="1" sz="1310">
              <a:solidFill>
                <a:schemeClr val="lt1"/>
              </a:solidFill>
              <a:latin typeface="Raleway"/>
              <a:ea typeface="Raleway"/>
              <a:cs typeface="Raleway"/>
              <a:sym typeface="Raleway"/>
            </a:endParaRPr>
          </a:p>
        </p:txBody>
      </p:sp>
      <p:pic>
        <p:nvPicPr>
          <p:cNvPr id="69" name="Google Shape;69;p1"/>
          <p:cNvPicPr preferRelativeResize="0"/>
          <p:nvPr/>
        </p:nvPicPr>
        <p:blipFill rotWithShape="1">
          <a:blip r:embed="rId7">
            <a:alphaModFix/>
          </a:blip>
          <a:srcRect b="0" l="0" r="0" t="0"/>
          <a:stretch/>
        </p:blipFill>
        <p:spPr>
          <a:xfrm>
            <a:off x="2615550" y="3061450"/>
            <a:ext cx="1298100" cy="1257900"/>
          </a:xfrm>
          <a:prstGeom prst="ellipse">
            <a:avLst/>
          </a:prstGeom>
          <a:noFill/>
          <a:ln cap="flat" cmpd="sng" w="28575">
            <a:solidFill>
              <a:srgbClr val="0B5394"/>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1cfef8f1fed_0_51"/>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51" name="Google Shape;151;g1cfef8f1fed_0_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s">
                <a:solidFill>
                  <a:schemeClr val="lt1"/>
                </a:solidFill>
              </a:rPr>
              <a:t>La experiencia con el Programa BIFAP</a:t>
            </a:r>
            <a:endParaRPr>
              <a:solidFill>
                <a:schemeClr val="lt1"/>
              </a:solidFill>
            </a:endParaRPr>
          </a:p>
        </p:txBody>
      </p:sp>
      <p:sp>
        <p:nvSpPr>
          <p:cNvPr id="152" name="Google Shape;152;g1cfef8f1fed_0_51"/>
          <p:cNvSpPr txBox="1"/>
          <p:nvPr>
            <p:ph idx="1" type="body"/>
          </p:nvPr>
        </p:nvSpPr>
        <p:spPr>
          <a:xfrm>
            <a:off x="311700" y="1152474"/>
            <a:ext cx="6026700" cy="37035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s" sz="2000">
                <a:solidFill>
                  <a:schemeClr val="lt1"/>
                </a:solidFill>
              </a:rPr>
              <a:t>Miguel Ángel Maciá Martínez</a:t>
            </a:r>
            <a:endParaRPr/>
          </a:p>
          <a:p>
            <a:pPr indent="0" lvl="1" marL="596900" rtl="0" algn="l">
              <a:lnSpc>
                <a:spcPct val="115000"/>
              </a:lnSpc>
              <a:spcBef>
                <a:spcPts val="0"/>
              </a:spcBef>
              <a:spcAft>
                <a:spcPts val="0"/>
              </a:spcAft>
              <a:buSzPts val="1400"/>
              <a:buNone/>
            </a:pPr>
            <a:r>
              <a:rPr lang="es" sz="1600">
                <a:solidFill>
                  <a:schemeClr val="lt1"/>
                </a:solidFill>
              </a:rPr>
              <a:t>Unidad de Farmacoepidemiología</a:t>
            </a:r>
            <a:endParaRPr/>
          </a:p>
          <a:p>
            <a:pPr indent="0" lvl="1" marL="596900" rtl="0" algn="l">
              <a:lnSpc>
                <a:spcPct val="115000"/>
              </a:lnSpc>
              <a:spcBef>
                <a:spcPts val="0"/>
              </a:spcBef>
              <a:spcAft>
                <a:spcPts val="0"/>
              </a:spcAft>
              <a:buSzPts val="1400"/>
              <a:buNone/>
            </a:pPr>
            <a:r>
              <a:rPr lang="es" sz="1600">
                <a:solidFill>
                  <a:schemeClr val="lt1"/>
                </a:solidFill>
              </a:rPr>
              <a:t>División Farmacoepidemiología y farmacovigilancia</a:t>
            </a:r>
            <a:endParaRPr/>
          </a:p>
          <a:p>
            <a:pPr indent="0" lvl="1" marL="596900" rtl="0" algn="l">
              <a:lnSpc>
                <a:spcPct val="115000"/>
              </a:lnSpc>
              <a:spcBef>
                <a:spcPts val="0"/>
              </a:spcBef>
              <a:spcAft>
                <a:spcPts val="0"/>
              </a:spcAft>
              <a:buSzPts val="1400"/>
              <a:buNone/>
            </a:pPr>
            <a:r>
              <a:rPr lang="es" sz="1600">
                <a:solidFill>
                  <a:schemeClr val="lt1"/>
                </a:solidFill>
              </a:rPr>
              <a:t>Agencia Española de Medicamentos y Productos Sanitarios</a:t>
            </a:r>
            <a:endParaRPr sz="16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g1cfef8f1fed_0_56"/>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58" name="Google Shape;158;g1cfef8f1fed_0_56"/>
          <p:cNvSpPr/>
          <p:nvPr/>
        </p:nvSpPr>
        <p:spPr>
          <a:xfrm>
            <a:off x="123628" y="209104"/>
            <a:ext cx="90132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s" sz="1600" u="none" cap="none" strike="noStrike">
                <a:solidFill>
                  <a:schemeClr val="lt1"/>
                </a:solidFill>
                <a:latin typeface="Arial"/>
                <a:ea typeface="Arial"/>
                <a:cs typeface="Arial"/>
                <a:sym typeface="Arial"/>
              </a:rPr>
              <a:t>De acuerdo con </a:t>
            </a:r>
            <a:r>
              <a:rPr b="1" i="0" lang="es" sz="1600" u="none" cap="none" strike="noStrike">
                <a:solidFill>
                  <a:schemeClr val="lt1"/>
                </a:solidFill>
                <a:latin typeface="Arial"/>
                <a:ea typeface="Arial"/>
                <a:cs typeface="Arial"/>
                <a:sym typeface="Arial"/>
              </a:rPr>
              <a:t>tu experiencia profesional </a:t>
            </a:r>
            <a:r>
              <a:rPr b="0" i="0" lang="es" sz="1600" u="none" cap="none" strike="noStrike">
                <a:solidFill>
                  <a:schemeClr val="lt1"/>
                </a:solidFill>
                <a:latin typeface="Arial"/>
                <a:ea typeface="Arial"/>
                <a:cs typeface="Arial"/>
                <a:sym typeface="Arial"/>
              </a:rPr>
              <a:t>(Programa BIFAP), cómo consideras de importante la aplicación de sistemas basados en IA en el ámbito clínico para generar datos accesibles (con la finalidad de estudiar los riesgos de los medicamentos, y otras investigaciones epidemiológicas)</a:t>
            </a:r>
            <a:endParaRPr b="0" i="0" sz="1600" u="none" cap="none" strike="noStrike">
              <a:solidFill>
                <a:schemeClr val="lt1"/>
              </a:solidFill>
              <a:latin typeface="Arial"/>
              <a:ea typeface="Arial"/>
              <a:cs typeface="Arial"/>
              <a:sym typeface="Arial"/>
            </a:endParaRPr>
          </a:p>
        </p:txBody>
      </p:sp>
      <p:sp>
        <p:nvSpPr>
          <p:cNvPr id="159" name="Google Shape;159;g1cfef8f1fed_0_56"/>
          <p:cNvSpPr/>
          <p:nvPr/>
        </p:nvSpPr>
        <p:spPr>
          <a:xfrm>
            <a:off x="123628" y="2142721"/>
            <a:ext cx="1488300" cy="2246700"/>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1" lang="es" sz="2000" u="none" cap="none" strike="noStrike">
                <a:solidFill>
                  <a:schemeClr val="lt1"/>
                </a:solidFill>
                <a:latin typeface="Calibri"/>
                <a:ea typeface="Calibri"/>
                <a:cs typeface="Calibri"/>
                <a:sym typeface="Calibri"/>
              </a:rPr>
              <a:t>De Real World Data a Real World Evidence: </a:t>
            </a:r>
            <a:r>
              <a:rPr b="1" i="1" lang="es" sz="2000" u="none" cap="none" strike="noStrike">
                <a:solidFill>
                  <a:srgbClr val="F4FF8D"/>
                </a:solidFill>
                <a:latin typeface="Calibri"/>
                <a:ea typeface="Calibri"/>
                <a:cs typeface="Calibri"/>
                <a:sym typeface="Calibri"/>
              </a:rPr>
              <a:t>Estudios ya publicados</a:t>
            </a:r>
            <a:endParaRPr b="1" i="1" sz="2000" u="none" cap="none" strike="noStrike">
              <a:solidFill>
                <a:srgbClr val="F4FF8D"/>
              </a:solidFill>
              <a:latin typeface="Calibri"/>
              <a:ea typeface="Calibri"/>
              <a:cs typeface="Calibri"/>
              <a:sym typeface="Calibri"/>
            </a:endParaRPr>
          </a:p>
        </p:txBody>
      </p:sp>
      <p:pic>
        <p:nvPicPr>
          <p:cNvPr id="160" name="Google Shape;160;g1cfef8f1fed_0_56"/>
          <p:cNvPicPr preferRelativeResize="0"/>
          <p:nvPr/>
        </p:nvPicPr>
        <p:blipFill rotWithShape="1">
          <a:blip r:embed="rId4">
            <a:alphaModFix/>
          </a:blip>
          <a:srcRect b="0" l="0" r="0" t="0"/>
          <a:stretch/>
        </p:blipFill>
        <p:spPr>
          <a:xfrm>
            <a:off x="271840" y="1245228"/>
            <a:ext cx="1642543" cy="840825"/>
          </a:xfrm>
          <a:prstGeom prst="rect">
            <a:avLst/>
          </a:prstGeom>
          <a:noFill/>
          <a:ln cap="flat" cmpd="sng" w="9525">
            <a:solidFill>
              <a:srgbClr val="C00000"/>
            </a:solidFill>
            <a:prstDash val="solid"/>
            <a:round/>
            <a:headEnd len="sm" w="sm" type="none"/>
            <a:tailEnd len="sm" w="sm" type="none"/>
          </a:ln>
        </p:spPr>
      </p:pic>
      <p:sp>
        <p:nvSpPr>
          <p:cNvPr id="161" name="Google Shape;161;g1cfef8f1fed_0_56"/>
          <p:cNvSpPr/>
          <p:nvPr/>
        </p:nvSpPr>
        <p:spPr>
          <a:xfrm>
            <a:off x="2022092" y="1260858"/>
            <a:ext cx="6728700" cy="831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600"/>
              <a:buFont typeface="Noto Sans Symbols"/>
              <a:buChar char="❖"/>
            </a:pPr>
            <a:r>
              <a:rPr b="0" i="1" lang="es" sz="1600" u="none" cap="none" strike="noStrike">
                <a:solidFill>
                  <a:schemeClr val="lt1"/>
                </a:solidFill>
                <a:latin typeface="Calibri"/>
                <a:ea typeface="Calibri"/>
                <a:cs typeface="Calibri"/>
                <a:sym typeface="Calibri"/>
              </a:rPr>
              <a:t>Historias clínicas de at. primaria de más de 20 millones de pacientes, con seguimiento medio de 9 años, de 10 servicios de salud de CCAA</a:t>
            </a:r>
            <a:endParaRPr/>
          </a:p>
          <a:p>
            <a:pPr indent="-285750" lvl="0" marL="285750" marR="0" rtl="0" algn="l">
              <a:lnSpc>
                <a:spcPct val="100000"/>
              </a:lnSpc>
              <a:spcBef>
                <a:spcPts val="0"/>
              </a:spcBef>
              <a:spcAft>
                <a:spcPts val="0"/>
              </a:spcAft>
              <a:buClr>
                <a:schemeClr val="lt1"/>
              </a:buClr>
              <a:buSzPts val="1600"/>
              <a:buFont typeface="Noto Sans Symbols"/>
              <a:buChar char="❖"/>
            </a:pPr>
            <a:r>
              <a:rPr b="0" i="1" lang="es" sz="1600" u="none" cap="none" strike="noStrike">
                <a:solidFill>
                  <a:schemeClr val="lt1"/>
                </a:solidFill>
                <a:latin typeface="Calibri"/>
                <a:ea typeface="Calibri"/>
                <a:cs typeface="Calibri"/>
                <a:sym typeface="Calibri"/>
              </a:rPr>
              <a:t>Con dcos. alta hospitalaria (CMBD), con uso de medicamentos …..</a:t>
            </a:r>
            <a:endParaRPr/>
          </a:p>
        </p:txBody>
      </p:sp>
      <p:pic>
        <p:nvPicPr>
          <p:cNvPr id="162" name="Google Shape;162;g1cfef8f1fed_0_56"/>
          <p:cNvPicPr preferRelativeResize="0"/>
          <p:nvPr/>
        </p:nvPicPr>
        <p:blipFill rotWithShape="1">
          <a:blip r:embed="rId5">
            <a:alphaModFix/>
          </a:blip>
          <a:srcRect b="72714" l="0" r="0" t="0"/>
          <a:stretch/>
        </p:blipFill>
        <p:spPr>
          <a:xfrm>
            <a:off x="1733070" y="2398384"/>
            <a:ext cx="3532341" cy="948771"/>
          </a:xfrm>
          <a:prstGeom prst="rect">
            <a:avLst/>
          </a:prstGeom>
          <a:noFill/>
          <a:ln cap="flat" cmpd="sng" w="9525">
            <a:solidFill>
              <a:schemeClr val="dk1"/>
            </a:solidFill>
            <a:prstDash val="solid"/>
            <a:round/>
            <a:headEnd len="sm" w="sm" type="none"/>
            <a:tailEnd len="sm" w="sm" type="none"/>
          </a:ln>
        </p:spPr>
      </p:pic>
      <p:sp>
        <p:nvSpPr>
          <p:cNvPr id="163" name="Google Shape;163;g1cfef8f1fed_0_56"/>
          <p:cNvSpPr/>
          <p:nvPr/>
        </p:nvSpPr>
        <p:spPr>
          <a:xfrm>
            <a:off x="2216959" y="2086209"/>
            <a:ext cx="2470500" cy="30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1" i="1" lang="es" sz="1400" u="none" cap="none" strike="noStrike">
                <a:solidFill>
                  <a:srgbClr val="F4FF8D"/>
                </a:solidFill>
                <a:latin typeface="Calibri"/>
                <a:ea typeface="Calibri"/>
                <a:cs typeface="Calibri"/>
                <a:sym typeface="Calibri"/>
              </a:rPr>
              <a:t>33 sobre uso de medicamentos</a:t>
            </a:r>
            <a:endParaRPr b="1" i="0" sz="1400" u="none" cap="none" strike="noStrike">
              <a:solidFill>
                <a:srgbClr val="F4FF8D"/>
              </a:solidFill>
              <a:latin typeface="Arial"/>
              <a:ea typeface="Arial"/>
              <a:cs typeface="Arial"/>
              <a:sym typeface="Arial"/>
            </a:endParaRPr>
          </a:p>
        </p:txBody>
      </p:sp>
      <p:pic>
        <p:nvPicPr>
          <p:cNvPr id="164" name="Google Shape;164;g1cfef8f1fed_0_56"/>
          <p:cNvPicPr preferRelativeResize="0"/>
          <p:nvPr/>
        </p:nvPicPr>
        <p:blipFill rotWithShape="1">
          <a:blip r:embed="rId6">
            <a:alphaModFix/>
          </a:blip>
          <a:srcRect b="47031" l="0" r="0" t="7223"/>
          <a:stretch/>
        </p:blipFill>
        <p:spPr>
          <a:xfrm>
            <a:off x="1678344" y="3659487"/>
            <a:ext cx="3532338" cy="771990"/>
          </a:xfrm>
          <a:prstGeom prst="rect">
            <a:avLst/>
          </a:prstGeom>
          <a:noFill/>
          <a:ln cap="flat" cmpd="sng" w="9525">
            <a:solidFill>
              <a:schemeClr val="dk1"/>
            </a:solidFill>
            <a:prstDash val="solid"/>
            <a:round/>
            <a:headEnd len="sm" w="sm" type="none"/>
            <a:tailEnd len="sm" w="sm" type="none"/>
          </a:ln>
        </p:spPr>
      </p:pic>
      <p:pic>
        <p:nvPicPr>
          <p:cNvPr id="165" name="Google Shape;165;g1cfef8f1fed_0_56"/>
          <p:cNvPicPr preferRelativeResize="0"/>
          <p:nvPr/>
        </p:nvPicPr>
        <p:blipFill rotWithShape="1">
          <a:blip r:embed="rId7">
            <a:alphaModFix/>
          </a:blip>
          <a:srcRect b="44271" l="0" r="0" t="0"/>
          <a:stretch/>
        </p:blipFill>
        <p:spPr>
          <a:xfrm>
            <a:off x="1093111" y="4398910"/>
            <a:ext cx="4125578" cy="669065"/>
          </a:xfrm>
          <a:prstGeom prst="rect">
            <a:avLst/>
          </a:prstGeom>
          <a:noFill/>
          <a:ln cap="flat" cmpd="sng" w="9525">
            <a:solidFill>
              <a:schemeClr val="dk1"/>
            </a:solidFill>
            <a:prstDash val="solid"/>
            <a:round/>
            <a:headEnd len="sm" w="sm" type="none"/>
            <a:tailEnd len="sm" w="sm" type="none"/>
          </a:ln>
        </p:spPr>
      </p:pic>
      <p:pic>
        <p:nvPicPr>
          <p:cNvPr id="166" name="Google Shape;166;g1cfef8f1fed_0_56"/>
          <p:cNvPicPr preferRelativeResize="0"/>
          <p:nvPr/>
        </p:nvPicPr>
        <p:blipFill rotWithShape="1">
          <a:blip r:embed="rId8">
            <a:alphaModFix/>
          </a:blip>
          <a:srcRect b="31657" l="0" r="16652" t="20450"/>
          <a:stretch/>
        </p:blipFill>
        <p:spPr>
          <a:xfrm>
            <a:off x="5386443" y="2406216"/>
            <a:ext cx="3876431" cy="1044750"/>
          </a:xfrm>
          <a:prstGeom prst="rect">
            <a:avLst/>
          </a:prstGeom>
          <a:noFill/>
          <a:ln cap="flat" cmpd="sng" w="9525">
            <a:solidFill>
              <a:schemeClr val="dk1"/>
            </a:solidFill>
            <a:prstDash val="solid"/>
            <a:round/>
            <a:headEnd len="sm" w="sm" type="none"/>
            <a:tailEnd len="sm" w="sm" type="none"/>
          </a:ln>
        </p:spPr>
      </p:pic>
      <p:sp>
        <p:nvSpPr>
          <p:cNvPr id="167" name="Google Shape;167;g1cfef8f1fed_0_56"/>
          <p:cNvSpPr/>
          <p:nvPr/>
        </p:nvSpPr>
        <p:spPr>
          <a:xfrm>
            <a:off x="5991366" y="2136213"/>
            <a:ext cx="2984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s" sz="1400" u="none" cap="none" strike="noStrike">
                <a:solidFill>
                  <a:srgbClr val="F4FF8D"/>
                </a:solidFill>
                <a:latin typeface="Calibri"/>
                <a:ea typeface="Calibri"/>
                <a:cs typeface="Calibri"/>
                <a:sym typeface="Calibri"/>
              </a:rPr>
              <a:t> 7 sobre efectividad de medicamentos</a:t>
            </a:r>
            <a:endParaRPr b="1" i="0" sz="1400" u="none" cap="none" strike="noStrike">
              <a:solidFill>
                <a:srgbClr val="F4FF8D"/>
              </a:solidFill>
              <a:latin typeface="Arial"/>
              <a:ea typeface="Arial"/>
              <a:cs typeface="Arial"/>
              <a:sym typeface="Arial"/>
            </a:endParaRPr>
          </a:p>
        </p:txBody>
      </p:sp>
      <p:sp>
        <p:nvSpPr>
          <p:cNvPr id="168" name="Google Shape;168;g1cfef8f1fed_0_56"/>
          <p:cNvSpPr/>
          <p:nvPr/>
        </p:nvSpPr>
        <p:spPr>
          <a:xfrm>
            <a:off x="5500097" y="3438749"/>
            <a:ext cx="3250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s" sz="1400" u="none" cap="none" strike="noStrike">
                <a:solidFill>
                  <a:srgbClr val="F4FF8D"/>
                </a:solidFill>
                <a:latin typeface="Calibri"/>
                <a:ea typeface="Calibri"/>
                <a:cs typeface="Calibri"/>
                <a:sym typeface="Calibri"/>
              </a:rPr>
              <a:t>22 sobre epidemiología de enfermedades</a:t>
            </a:r>
            <a:endParaRPr b="1" i="0" sz="1400" u="none" cap="none" strike="noStrike">
              <a:solidFill>
                <a:srgbClr val="F4FF8D"/>
              </a:solidFill>
              <a:latin typeface="Arial"/>
              <a:ea typeface="Arial"/>
              <a:cs typeface="Arial"/>
              <a:sym typeface="Arial"/>
            </a:endParaRPr>
          </a:p>
        </p:txBody>
      </p:sp>
      <p:sp>
        <p:nvSpPr>
          <p:cNvPr id="169" name="Google Shape;169;g1cfef8f1fed_0_56"/>
          <p:cNvSpPr/>
          <p:nvPr/>
        </p:nvSpPr>
        <p:spPr>
          <a:xfrm>
            <a:off x="2400639" y="3342290"/>
            <a:ext cx="2087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es" sz="1400" u="none" cap="none" strike="noStrike">
                <a:solidFill>
                  <a:srgbClr val="F4FF8D"/>
                </a:solidFill>
                <a:latin typeface="Calibri"/>
                <a:ea typeface="Calibri"/>
                <a:cs typeface="Calibri"/>
                <a:sym typeface="Calibri"/>
              </a:rPr>
              <a:t>19 sobre efectos adversos</a:t>
            </a:r>
            <a:endParaRPr b="1" i="0" sz="1400" u="none" cap="none" strike="noStrike">
              <a:solidFill>
                <a:srgbClr val="F4FF8D"/>
              </a:solidFill>
              <a:latin typeface="Arial"/>
              <a:ea typeface="Arial"/>
              <a:cs typeface="Arial"/>
              <a:sym typeface="Arial"/>
            </a:endParaRPr>
          </a:p>
        </p:txBody>
      </p:sp>
      <p:pic>
        <p:nvPicPr>
          <p:cNvPr id="170" name="Google Shape;170;g1cfef8f1fed_0_56"/>
          <p:cNvPicPr preferRelativeResize="0"/>
          <p:nvPr/>
        </p:nvPicPr>
        <p:blipFill rotWithShape="1">
          <a:blip r:embed="rId9">
            <a:alphaModFix/>
          </a:blip>
          <a:srcRect b="34080" l="0" r="0" t="0"/>
          <a:stretch/>
        </p:blipFill>
        <p:spPr>
          <a:xfrm>
            <a:off x="5298511" y="3688454"/>
            <a:ext cx="3845489" cy="146981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1cfef8f1fed_0_72"/>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76" name="Google Shape;176;g1cfef8f1fed_0_72"/>
          <p:cNvSpPr/>
          <p:nvPr/>
        </p:nvSpPr>
        <p:spPr>
          <a:xfrm>
            <a:off x="294360" y="378007"/>
            <a:ext cx="84990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s" sz="2000" u="none" cap="none" strike="noStrike">
                <a:solidFill>
                  <a:schemeClr val="lt1"/>
                </a:solidFill>
                <a:latin typeface="Calibri"/>
                <a:ea typeface="Calibri"/>
                <a:cs typeface="Calibri"/>
                <a:sym typeface="Calibri"/>
              </a:rPr>
              <a:t>Preguntas de investigación complejas y/o mecanismos biológicos por explorar: valor de los datos no estructurados de la Hª Clínica</a:t>
            </a:r>
            <a:endParaRPr b="0" i="0" sz="2000" u="none" cap="none" strike="noStrike">
              <a:solidFill>
                <a:schemeClr val="lt1"/>
              </a:solidFill>
              <a:latin typeface="Arial"/>
              <a:ea typeface="Arial"/>
              <a:cs typeface="Arial"/>
              <a:sym typeface="Arial"/>
            </a:endParaRPr>
          </a:p>
        </p:txBody>
      </p:sp>
      <p:sp>
        <p:nvSpPr>
          <p:cNvPr id="177" name="Google Shape;177;g1cfef8f1fed_0_72"/>
          <p:cNvSpPr/>
          <p:nvPr/>
        </p:nvSpPr>
        <p:spPr>
          <a:xfrm>
            <a:off x="294361" y="1017769"/>
            <a:ext cx="8499000" cy="2074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5000"/>
              </a:lnSpc>
              <a:spcBef>
                <a:spcPts val="0"/>
              </a:spcBef>
              <a:spcAft>
                <a:spcPts val="0"/>
              </a:spcAft>
              <a:buClr>
                <a:srgbClr val="000000"/>
              </a:buClr>
              <a:buSzPts val="1400"/>
              <a:buFont typeface="Arial"/>
              <a:buChar char="•"/>
            </a:pPr>
            <a:r>
              <a:rPr b="0" i="0" lang="es" sz="1400" u="none" cap="none" strike="noStrike">
                <a:solidFill>
                  <a:schemeClr val="lt1"/>
                </a:solidFill>
                <a:latin typeface="Calibri"/>
                <a:ea typeface="Calibri"/>
                <a:cs typeface="Calibri"/>
                <a:sym typeface="Calibri"/>
              </a:rPr>
              <a:t>¿Puede un fármaco que </a:t>
            </a:r>
            <a:r>
              <a:rPr b="1" i="0" lang="es" sz="1400" u="none" cap="none" strike="noStrike">
                <a:solidFill>
                  <a:schemeClr val="lt1"/>
                </a:solidFill>
                <a:latin typeface="Calibri"/>
                <a:ea typeface="Calibri"/>
                <a:cs typeface="Calibri"/>
                <a:sym typeface="Calibri"/>
              </a:rPr>
              <a:t>se usa para prevenir fracturas</a:t>
            </a:r>
            <a:r>
              <a:rPr b="0" i="0" lang="es" sz="1400" u="none" cap="none" strike="noStrike">
                <a:solidFill>
                  <a:schemeClr val="lt1"/>
                </a:solidFill>
                <a:latin typeface="Calibri"/>
                <a:ea typeface="Calibri"/>
                <a:cs typeface="Calibri"/>
                <a:sym typeface="Calibri"/>
              </a:rPr>
              <a:t> ser responsable de causar </a:t>
            </a:r>
            <a:r>
              <a:rPr b="1" i="0" lang="es" sz="1400" u="none" cap="none" strike="noStrike">
                <a:solidFill>
                  <a:schemeClr val="lt1"/>
                </a:solidFill>
                <a:latin typeface="Calibri"/>
                <a:ea typeface="Calibri"/>
                <a:cs typeface="Calibri"/>
                <a:sym typeface="Calibri"/>
              </a:rPr>
              <a:t>nuevas fracturas</a:t>
            </a:r>
            <a:r>
              <a:rPr b="0" i="0" lang="es" sz="1400" u="none" cap="none" strike="noStrike">
                <a:solidFill>
                  <a:schemeClr val="lt1"/>
                </a:solidFill>
                <a:latin typeface="Calibri"/>
                <a:ea typeface="Calibri"/>
                <a:cs typeface="Calibri"/>
                <a:sym typeface="Calibri"/>
              </a:rPr>
              <a:t> </a:t>
            </a:r>
            <a:r>
              <a:rPr b="1" i="0" lang="es" sz="1400" u="none" cap="none" strike="noStrike">
                <a:solidFill>
                  <a:schemeClr val="lt1"/>
                </a:solidFill>
                <a:latin typeface="Calibri"/>
                <a:ea typeface="Calibri"/>
                <a:cs typeface="Calibri"/>
                <a:sym typeface="Calibri"/>
              </a:rPr>
              <a:t>múltiples</a:t>
            </a:r>
            <a:r>
              <a:rPr b="0" i="0" lang="es" sz="1400" u="none" cap="none" strike="noStrike">
                <a:solidFill>
                  <a:schemeClr val="lt1"/>
                </a:solidFill>
                <a:latin typeface="Calibri"/>
                <a:ea typeface="Calibri"/>
                <a:cs typeface="Calibri"/>
                <a:sym typeface="Calibri"/>
              </a:rPr>
              <a:t> </a:t>
            </a:r>
            <a:r>
              <a:rPr b="1" i="0" lang="es" sz="1400" u="none" cap="none" strike="noStrike">
                <a:solidFill>
                  <a:schemeClr val="lt1"/>
                </a:solidFill>
                <a:latin typeface="Calibri"/>
                <a:ea typeface="Calibri"/>
                <a:cs typeface="Calibri"/>
                <a:sym typeface="Calibri"/>
              </a:rPr>
              <a:t>vertebrales</a:t>
            </a:r>
            <a:r>
              <a:rPr b="0" i="0" lang="es" sz="1400" u="none" cap="none" strike="noStrike">
                <a:solidFill>
                  <a:schemeClr val="lt1"/>
                </a:solidFill>
                <a:latin typeface="Calibri"/>
                <a:ea typeface="Calibri"/>
                <a:cs typeface="Calibri"/>
                <a:sym typeface="Calibri"/>
              </a:rPr>
              <a:t> </a:t>
            </a:r>
            <a:r>
              <a:rPr b="1" i="0" lang="es" sz="1400" u="none" cap="none" strike="noStrike">
                <a:solidFill>
                  <a:schemeClr val="lt1"/>
                </a:solidFill>
                <a:latin typeface="Calibri"/>
                <a:ea typeface="Calibri"/>
                <a:cs typeface="Calibri"/>
                <a:sym typeface="Calibri"/>
              </a:rPr>
              <a:t>al discontinuar</a:t>
            </a:r>
            <a:r>
              <a:rPr b="0" i="0" lang="es" sz="1400" u="none" cap="none" strike="noStrike">
                <a:solidFill>
                  <a:schemeClr val="lt1"/>
                </a:solidFill>
                <a:latin typeface="Calibri"/>
                <a:ea typeface="Calibri"/>
                <a:cs typeface="Calibri"/>
                <a:sym typeface="Calibri"/>
              </a:rPr>
              <a:t> el tratamiento?</a:t>
            </a:r>
            <a:endParaRPr/>
          </a:p>
          <a:p>
            <a:pPr indent="-285750" lvl="0" marL="285750" marR="0" rtl="0" algn="l">
              <a:lnSpc>
                <a:spcPct val="115000"/>
              </a:lnSpc>
              <a:spcBef>
                <a:spcPts val="0"/>
              </a:spcBef>
              <a:spcAft>
                <a:spcPts val="0"/>
              </a:spcAft>
              <a:buClr>
                <a:srgbClr val="000000"/>
              </a:buClr>
              <a:buSzPts val="1400"/>
              <a:buFont typeface="Arial"/>
              <a:buChar char="•"/>
            </a:pPr>
            <a:r>
              <a:rPr b="0" i="0" lang="es" sz="1400" u="none" cap="none" strike="noStrike">
                <a:solidFill>
                  <a:schemeClr val="lt1"/>
                </a:solidFill>
                <a:latin typeface="Calibri"/>
                <a:ea typeface="Calibri"/>
                <a:cs typeface="Calibri"/>
                <a:sym typeface="Calibri"/>
              </a:rPr>
              <a:t>¿Con </a:t>
            </a:r>
            <a:r>
              <a:rPr b="1" i="0" lang="es" sz="1400" u="none" cap="none" strike="noStrike">
                <a:solidFill>
                  <a:schemeClr val="lt1"/>
                </a:solidFill>
                <a:latin typeface="Calibri"/>
                <a:ea typeface="Calibri"/>
                <a:cs typeface="Calibri"/>
                <a:sym typeface="Calibri"/>
              </a:rPr>
              <a:t>que frecuencia</a:t>
            </a:r>
            <a:r>
              <a:rPr b="0" i="0" lang="es" sz="1400" u="none" cap="none" strike="noStrike">
                <a:solidFill>
                  <a:schemeClr val="lt1"/>
                </a:solidFill>
                <a:latin typeface="Calibri"/>
                <a:ea typeface="Calibri"/>
                <a:cs typeface="Calibri"/>
                <a:sym typeface="Calibri"/>
              </a:rPr>
              <a:t> y en qué tipo de pacientes con opioides </a:t>
            </a:r>
            <a:r>
              <a:rPr b="1" i="0" lang="es" sz="1400" u="none" cap="none" strike="noStrike">
                <a:solidFill>
                  <a:schemeClr val="lt1"/>
                </a:solidFill>
                <a:latin typeface="Calibri"/>
                <a:ea typeface="Calibri"/>
                <a:cs typeface="Calibri"/>
                <a:sym typeface="Calibri"/>
              </a:rPr>
              <a:t>en España</a:t>
            </a:r>
            <a:r>
              <a:rPr b="0" i="0" lang="es" sz="1400" u="none" cap="none" strike="noStrike">
                <a:solidFill>
                  <a:schemeClr val="lt1"/>
                </a:solidFill>
                <a:latin typeface="Calibri"/>
                <a:ea typeface="Calibri"/>
                <a:cs typeface="Calibri"/>
                <a:sym typeface="Calibri"/>
              </a:rPr>
              <a:t> se produce </a:t>
            </a:r>
            <a:r>
              <a:rPr b="1" i="0" lang="es" sz="1400" u="none" cap="none" strike="noStrike">
                <a:solidFill>
                  <a:schemeClr val="lt1"/>
                </a:solidFill>
                <a:latin typeface="Calibri"/>
                <a:ea typeface="Calibri"/>
                <a:cs typeface="Calibri"/>
                <a:sym typeface="Calibri"/>
              </a:rPr>
              <a:t>abuso y dependencia</a:t>
            </a:r>
            <a:r>
              <a:rPr b="0" i="0" lang="es" sz="1400" u="none" cap="none" strike="noStrike">
                <a:solidFill>
                  <a:schemeClr val="lt1"/>
                </a:solidFill>
                <a:latin typeface="Calibri"/>
                <a:ea typeface="Calibri"/>
                <a:cs typeface="Calibri"/>
                <a:sym typeface="Calibri"/>
              </a:rPr>
              <a:t>?</a:t>
            </a:r>
            <a:endParaRPr b="0" i="0" sz="1400" u="none" cap="none" strike="noStrike">
              <a:solidFill>
                <a:schemeClr val="lt1"/>
              </a:solidFill>
              <a:latin typeface="Calibri"/>
              <a:ea typeface="Calibri"/>
              <a:cs typeface="Calibri"/>
              <a:sym typeface="Calibri"/>
            </a:endParaRPr>
          </a:p>
          <a:p>
            <a:pPr indent="-285750" lvl="0" marL="285750" marR="0" rtl="0" algn="l">
              <a:lnSpc>
                <a:spcPct val="115000"/>
              </a:lnSpc>
              <a:spcBef>
                <a:spcPts val="0"/>
              </a:spcBef>
              <a:spcAft>
                <a:spcPts val="0"/>
              </a:spcAft>
              <a:buClr>
                <a:srgbClr val="000000"/>
              </a:buClr>
              <a:buSzPts val="1400"/>
              <a:buFont typeface="Arial"/>
              <a:buChar char="•"/>
            </a:pPr>
            <a:r>
              <a:rPr b="0" i="0" lang="es" sz="1400" u="none" cap="none" strike="noStrike">
                <a:solidFill>
                  <a:schemeClr val="lt1"/>
                </a:solidFill>
                <a:latin typeface="Calibri"/>
                <a:ea typeface="Calibri"/>
                <a:cs typeface="Calibri"/>
                <a:sym typeface="Calibri"/>
              </a:rPr>
              <a:t>¿Qué papel juegan la </a:t>
            </a:r>
            <a:r>
              <a:rPr b="1" i="0" lang="es" sz="1400" u="none" cap="none" strike="noStrike">
                <a:solidFill>
                  <a:schemeClr val="lt1"/>
                </a:solidFill>
                <a:latin typeface="Calibri"/>
                <a:ea typeface="Calibri"/>
                <a:cs typeface="Calibri"/>
                <a:sym typeface="Calibri"/>
              </a:rPr>
              <a:t>vacuna</a:t>
            </a:r>
            <a:r>
              <a:rPr b="0" i="0" lang="es" sz="1400" u="none" cap="none" strike="noStrike">
                <a:solidFill>
                  <a:schemeClr val="lt1"/>
                </a:solidFill>
                <a:latin typeface="Calibri"/>
                <a:ea typeface="Calibri"/>
                <a:cs typeface="Calibri"/>
                <a:sym typeface="Calibri"/>
              </a:rPr>
              <a:t>, la </a:t>
            </a:r>
            <a:r>
              <a:rPr b="1" i="0" lang="es" sz="1400" u="none" cap="none" strike="noStrike">
                <a:solidFill>
                  <a:schemeClr val="lt1"/>
                </a:solidFill>
                <a:latin typeface="Calibri"/>
                <a:ea typeface="Calibri"/>
                <a:cs typeface="Calibri"/>
                <a:sym typeface="Calibri"/>
              </a:rPr>
              <a:t>COVID-19</a:t>
            </a:r>
            <a:r>
              <a:rPr b="0" i="0" lang="es" sz="1400" u="none" cap="none" strike="noStrike">
                <a:solidFill>
                  <a:schemeClr val="lt1"/>
                </a:solidFill>
                <a:latin typeface="Calibri"/>
                <a:ea typeface="Calibri"/>
                <a:cs typeface="Calibri"/>
                <a:sym typeface="Calibri"/>
              </a:rPr>
              <a:t>, el </a:t>
            </a:r>
            <a:r>
              <a:rPr b="1" i="0" lang="es" sz="1400" u="none" cap="none" strike="noStrike">
                <a:solidFill>
                  <a:schemeClr val="lt1"/>
                </a:solidFill>
                <a:latin typeface="Calibri"/>
                <a:ea typeface="Calibri"/>
                <a:cs typeface="Calibri"/>
                <a:sym typeface="Calibri"/>
              </a:rPr>
              <a:t>embarazo</a:t>
            </a:r>
            <a:r>
              <a:rPr b="0" i="0" lang="es" sz="1400" u="none" cap="none" strike="noStrike">
                <a:solidFill>
                  <a:schemeClr val="lt1"/>
                </a:solidFill>
                <a:latin typeface="Calibri"/>
                <a:ea typeface="Calibri"/>
                <a:cs typeface="Calibri"/>
                <a:sym typeface="Calibri"/>
              </a:rPr>
              <a:t>, los </a:t>
            </a:r>
            <a:r>
              <a:rPr b="1" i="0" lang="es" sz="1400" u="none" cap="none" strike="noStrike">
                <a:solidFill>
                  <a:schemeClr val="lt1"/>
                </a:solidFill>
                <a:latin typeface="Calibri"/>
                <a:ea typeface="Calibri"/>
                <a:cs typeface="Calibri"/>
                <a:sym typeface="Calibri"/>
              </a:rPr>
              <a:t>antecedentes</a:t>
            </a:r>
            <a:r>
              <a:rPr b="0" i="0" lang="es" sz="1400" u="none" cap="none" strike="noStrike">
                <a:solidFill>
                  <a:schemeClr val="lt1"/>
                </a:solidFill>
                <a:latin typeface="Calibri"/>
                <a:ea typeface="Calibri"/>
                <a:cs typeface="Calibri"/>
                <a:sym typeface="Calibri"/>
              </a:rPr>
              <a:t>,  en casos de </a:t>
            </a:r>
            <a:r>
              <a:rPr b="1" i="0" lang="es" sz="1400" u="none" cap="none" strike="noStrike">
                <a:solidFill>
                  <a:schemeClr val="lt1"/>
                </a:solidFill>
                <a:latin typeface="Calibri"/>
                <a:ea typeface="Calibri"/>
                <a:cs typeface="Calibri"/>
                <a:sym typeface="Calibri"/>
              </a:rPr>
              <a:t>trombosis </a:t>
            </a:r>
            <a:r>
              <a:rPr b="0" i="0" lang="es" sz="1400" u="none" cap="none" strike="noStrike">
                <a:solidFill>
                  <a:schemeClr val="lt1"/>
                </a:solidFill>
                <a:latin typeface="Calibri"/>
                <a:ea typeface="Calibri"/>
                <a:cs typeface="Calibri"/>
                <a:sym typeface="Calibri"/>
              </a:rPr>
              <a:t>en mujeres </a:t>
            </a:r>
            <a:r>
              <a:rPr b="1" i="0" lang="es" sz="1400" u="none" cap="none" strike="noStrike">
                <a:solidFill>
                  <a:schemeClr val="lt1"/>
                </a:solidFill>
                <a:latin typeface="Calibri"/>
                <a:ea typeface="Calibri"/>
                <a:cs typeface="Calibri"/>
                <a:sym typeface="Calibri"/>
              </a:rPr>
              <a:t>embarazadas </a:t>
            </a:r>
            <a:r>
              <a:rPr b="0" i="0" lang="es" sz="1400" u="none" cap="none" strike="noStrike">
                <a:solidFill>
                  <a:schemeClr val="lt1"/>
                </a:solidFill>
                <a:latin typeface="Calibri"/>
                <a:ea typeface="Calibri"/>
                <a:cs typeface="Calibri"/>
                <a:sym typeface="Calibri"/>
              </a:rPr>
              <a:t>?</a:t>
            </a:r>
            <a:endParaRPr b="0" i="0" sz="1400" u="none" cap="none" strike="noStrike">
              <a:solidFill>
                <a:schemeClr val="lt1"/>
              </a:solidFill>
              <a:latin typeface="Calibri"/>
              <a:ea typeface="Calibri"/>
              <a:cs typeface="Calibri"/>
              <a:sym typeface="Calibri"/>
            </a:endParaRPr>
          </a:p>
          <a:p>
            <a:pPr indent="-285750" lvl="0" marL="285750" marR="0" rtl="0" algn="l">
              <a:lnSpc>
                <a:spcPct val="115000"/>
              </a:lnSpc>
              <a:spcBef>
                <a:spcPts val="0"/>
              </a:spcBef>
              <a:spcAft>
                <a:spcPts val="0"/>
              </a:spcAft>
              <a:buClr>
                <a:srgbClr val="000000"/>
              </a:buClr>
              <a:buSzPts val="1400"/>
              <a:buFont typeface="Arial"/>
              <a:buChar char="•"/>
            </a:pPr>
            <a:r>
              <a:rPr b="0" i="0" lang="es" sz="1400" u="none" cap="none" strike="noStrike">
                <a:solidFill>
                  <a:schemeClr val="lt1"/>
                </a:solidFill>
                <a:latin typeface="Calibri"/>
                <a:ea typeface="Calibri"/>
                <a:cs typeface="Calibri"/>
                <a:sym typeface="Calibri"/>
              </a:rPr>
              <a:t>¿Favorece el tratamiento </a:t>
            </a:r>
            <a:r>
              <a:rPr b="1" i="0" lang="es" sz="1400" u="none" cap="none" strike="noStrike">
                <a:solidFill>
                  <a:schemeClr val="lt1"/>
                </a:solidFill>
                <a:latin typeface="Calibri"/>
                <a:ea typeface="Calibri"/>
                <a:cs typeface="Calibri"/>
                <a:sym typeface="Calibri"/>
              </a:rPr>
              <a:t>continuado</a:t>
            </a:r>
            <a:r>
              <a:rPr b="0" i="0" lang="es" sz="1400" u="none" cap="none" strike="noStrike">
                <a:solidFill>
                  <a:schemeClr val="lt1"/>
                </a:solidFill>
                <a:latin typeface="Calibri"/>
                <a:ea typeface="Calibri"/>
                <a:cs typeface="Calibri"/>
                <a:sym typeface="Calibri"/>
              </a:rPr>
              <a:t> con </a:t>
            </a:r>
            <a:r>
              <a:rPr b="1" i="0" lang="es" sz="1400" u="none" cap="none" strike="noStrike">
                <a:solidFill>
                  <a:schemeClr val="lt1"/>
                </a:solidFill>
                <a:latin typeface="Calibri"/>
                <a:ea typeface="Calibri"/>
                <a:cs typeface="Calibri"/>
                <a:sym typeface="Calibri"/>
              </a:rPr>
              <a:t>antidepresivos</a:t>
            </a:r>
            <a:r>
              <a:rPr b="0" i="0" lang="es" sz="1400" u="none" cap="none" strike="noStrike">
                <a:solidFill>
                  <a:schemeClr val="lt1"/>
                </a:solidFill>
                <a:latin typeface="Calibri"/>
                <a:ea typeface="Calibri"/>
                <a:cs typeface="Calibri"/>
                <a:sym typeface="Calibri"/>
              </a:rPr>
              <a:t> la aparición de </a:t>
            </a:r>
            <a:r>
              <a:rPr b="1" i="0" lang="es" sz="1400" u="none" cap="none" strike="noStrike">
                <a:solidFill>
                  <a:schemeClr val="lt1"/>
                </a:solidFill>
                <a:latin typeface="Calibri"/>
                <a:ea typeface="Calibri"/>
                <a:cs typeface="Calibri"/>
                <a:sym typeface="Calibri"/>
              </a:rPr>
              <a:t>E. de Alzheimer</a:t>
            </a:r>
            <a:r>
              <a:rPr b="0" i="0" lang="es" sz="1400" u="none" cap="none" strike="noStrike">
                <a:solidFill>
                  <a:schemeClr val="lt1"/>
                </a:solidFill>
                <a:latin typeface="Calibri"/>
                <a:ea typeface="Calibri"/>
                <a:cs typeface="Calibri"/>
                <a:sym typeface="Calibri"/>
              </a:rPr>
              <a:t> o la </a:t>
            </a:r>
            <a:r>
              <a:rPr b="1" i="0" lang="es" sz="1400" u="none" cap="none" strike="noStrike">
                <a:solidFill>
                  <a:schemeClr val="lt1"/>
                </a:solidFill>
                <a:latin typeface="Calibri"/>
                <a:ea typeface="Calibri"/>
                <a:cs typeface="Calibri"/>
                <a:sym typeface="Calibri"/>
              </a:rPr>
              <a:t>depresión</a:t>
            </a:r>
            <a:r>
              <a:rPr b="0" i="0" lang="es" sz="1400" u="none" cap="none" strike="noStrike">
                <a:solidFill>
                  <a:schemeClr val="lt1"/>
                </a:solidFill>
                <a:latin typeface="Calibri"/>
                <a:ea typeface="Calibri"/>
                <a:cs typeface="Calibri"/>
                <a:sym typeface="Calibri"/>
              </a:rPr>
              <a:t> se presenta como una manifestación </a:t>
            </a:r>
            <a:r>
              <a:rPr b="1" i="0" lang="es" sz="1400" u="none" cap="none" strike="noStrike">
                <a:solidFill>
                  <a:schemeClr val="lt1"/>
                </a:solidFill>
                <a:latin typeface="Calibri"/>
                <a:ea typeface="Calibri"/>
                <a:cs typeface="Calibri"/>
                <a:sym typeface="Calibri"/>
              </a:rPr>
              <a:t>precoz </a:t>
            </a:r>
            <a:r>
              <a:rPr b="0" i="0" lang="es" sz="1400" u="none" cap="none" strike="noStrike">
                <a:solidFill>
                  <a:schemeClr val="lt1"/>
                </a:solidFill>
                <a:latin typeface="Calibri"/>
                <a:ea typeface="Calibri"/>
                <a:cs typeface="Calibri"/>
                <a:sym typeface="Calibri"/>
              </a:rPr>
              <a:t>de la demencia?</a:t>
            </a:r>
            <a:endParaRPr/>
          </a:p>
          <a:p>
            <a:pPr indent="-285750" lvl="0" marL="285750" marR="0" rtl="0" algn="l">
              <a:lnSpc>
                <a:spcPct val="115000"/>
              </a:lnSpc>
              <a:spcBef>
                <a:spcPts val="0"/>
              </a:spcBef>
              <a:spcAft>
                <a:spcPts val="0"/>
              </a:spcAft>
              <a:buClr>
                <a:srgbClr val="000000"/>
              </a:buClr>
              <a:buSzPts val="1400"/>
              <a:buFont typeface="Arial"/>
              <a:buChar char="•"/>
            </a:pPr>
            <a:r>
              <a:rPr b="0" i="0" lang="es" sz="1400" u="none" cap="none" strike="noStrike">
                <a:solidFill>
                  <a:schemeClr val="lt1"/>
                </a:solidFill>
                <a:latin typeface="Calibri"/>
                <a:ea typeface="Calibri"/>
                <a:cs typeface="Calibri"/>
                <a:sym typeface="Calibri"/>
              </a:rPr>
              <a:t>¿Qué papel tiene la </a:t>
            </a:r>
            <a:r>
              <a:rPr b="1" i="0" lang="es" sz="1400" u="none" cap="none" strike="noStrike">
                <a:solidFill>
                  <a:schemeClr val="lt1"/>
                </a:solidFill>
                <a:latin typeface="Calibri"/>
                <a:ea typeface="Calibri"/>
                <a:cs typeface="Calibri"/>
                <a:sym typeface="Calibri"/>
              </a:rPr>
              <a:t>“fragilidad” </a:t>
            </a:r>
            <a:r>
              <a:rPr b="0" i="0" lang="es" sz="1400" u="none" cap="none" strike="noStrike">
                <a:solidFill>
                  <a:schemeClr val="lt1"/>
                </a:solidFill>
                <a:latin typeface="Calibri"/>
                <a:ea typeface="Calibri"/>
                <a:cs typeface="Calibri"/>
                <a:sym typeface="Calibri"/>
              </a:rPr>
              <a:t>del paciente en el pronóstico de </a:t>
            </a:r>
            <a:r>
              <a:rPr b="1" i="0" lang="es" sz="1400" u="none" cap="none" strike="noStrike">
                <a:solidFill>
                  <a:schemeClr val="lt1"/>
                </a:solidFill>
                <a:latin typeface="Calibri"/>
                <a:ea typeface="Calibri"/>
                <a:cs typeface="Calibri"/>
                <a:sym typeface="Calibri"/>
              </a:rPr>
              <a:t>enfermedades crónicas</a:t>
            </a:r>
            <a:r>
              <a:rPr b="0" i="0" lang="es" sz="1400" u="none" cap="none" strike="noStrike">
                <a:solidFill>
                  <a:schemeClr val="lt1"/>
                </a:solidFill>
                <a:latin typeface="Calibri"/>
                <a:ea typeface="Calibri"/>
                <a:cs typeface="Calibri"/>
                <a:sym typeface="Calibri"/>
              </a:rPr>
              <a:t>?</a:t>
            </a:r>
            <a:endParaRPr/>
          </a:p>
        </p:txBody>
      </p:sp>
      <p:sp>
        <p:nvSpPr>
          <p:cNvPr id="178" name="Google Shape;178;g1cfef8f1fed_0_72"/>
          <p:cNvSpPr/>
          <p:nvPr/>
        </p:nvSpPr>
        <p:spPr>
          <a:xfrm>
            <a:off x="116541" y="3116953"/>
            <a:ext cx="8676600" cy="1826700"/>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s" sz="1400" u="none" cap="none" strike="noStrike">
                <a:solidFill>
                  <a:srgbClr val="F4FF8D"/>
                </a:solidFill>
                <a:latin typeface="Calibri"/>
                <a:ea typeface="Calibri"/>
                <a:cs typeface="Calibri"/>
                <a:sym typeface="Calibri"/>
              </a:rPr>
              <a:t>Importancia de confirmar la temporalidad</a:t>
            </a:r>
            <a:r>
              <a:rPr b="0" i="0" lang="es" sz="1400" u="none" cap="none" strike="noStrike">
                <a:solidFill>
                  <a:srgbClr val="F4FF8D"/>
                </a:solidFill>
                <a:latin typeface="Calibri"/>
                <a:ea typeface="Calibri"/>
                <a:cs typeface="Calibri"/>
                <a:sym typeface="Calibri"/>
              </a:rPr>
              <a:t>:</a:t>
            </a:r>
            <a:endParaRPr/>
          </a:p>
          <a:p>
            <a:pPr indent="0" lvl="1" marL="457200" marR="0" rtl="0" algn="l">
              <a:lnSpc>
                <a:spcPct val="115000"/>
              </a:lnSpc>
              <a:spcBef>
                <a:spcPts val="0"/>
              </a:spcBef>
              <a:spcAft>
                <a:spcPts val="0"/>
              </a:spcAft>
              <a:buNone/>
            </a:pPr>
            <a:r>
              <a:rPr b="0" i="0" lang="es" sz="1400" u="none" cap="none" strike="noStrike">
                <a:solidFill>
                  <a:srgbClr val="F4FF8D"/>
                </a:solidFill>
                <a:latin typeface="Calibri"/>
                <a:ea typeface="Calibri"/>
                <a:cs typeface="Calibri"/>
                <a:sym typeface="Calibri"/>
              </a:rPr>
              <a:t>identificar el inicio de los síntomas (sesgo de causalidad inversa)</a:t>
            </a:r>
            <a:endParaRPr/>
          </a:p>
          <a:p>
            <a:pPr indent="0" lvl="1" marL="457200" marR="0" rtl="0" algn="l">
              <a:lnSpc>
                <a:spcPct val="115000"/>
              </a:lnSpc>
              <a:spcBef>
                <a:spcPts val="0"/>
              </a:spcBef>
              <a:spcAft>
                <a:spcPts val="0"/>
              </a:spcAft>
              <a:buNone/>
            </a:pPr>
            <a:r>
              <a:rPr b="0" i="0" lang="es" sz="1400" u="none" cap="none" strike="noStrike">
                <a:solidFill>
                  <a:srgbClr val="F4FF8D"/>
                </a:solidFill>
                <a:latin typeface="Calibri"/>
                <a:ea typeface="Calibri"/>
                <a:cs typeface="Calibri"/>
                <a:sym typeface="Calibri"/>
              </a:rPr>
              <a:t>Reconocer la secuencia longitudinal: datación de los eventos correcta, (selección de casos incidentes):</a:t>
            </a:r>
            <a:endParaRPr/>
          </a:p>
          <a:p>
            <a:pPr indent="0" lvl="0" marL="0" marR="0" rtl="0" algn="l">
              <a:lnSpc>
                <a:spcPct val="115000"/>
              </a:lnSpc>
              <a:spcBef>
                <a:spcPts val="0"/>
              </a:spcBef>
              <a:spcAft>
                <a:spcPts val="0"/>
              </a:spcAft>
              <a:buNone/>
            </a:pPr>
            <a:r>
              <a:rPr b="1" i="0" lang="es" sz="1400" u="none" cap="none" strike="noStrike">
                <a:solidFill>
                  <a:srgbClr val="F4FF8D"/>
                </a:solidFill>
                <a:latin typeface="Calibri"/>
                <a:ea typeface="Calibri"/>
                <a:cs typeface="Calibri"/>
                <a:sym typeface="Calibri"/>
              </a:rPr>
              <a:t>Complejidad en la definición “diagnóstica”</a:t>
            </a:r>
            <a:endParaRPr b="0" i="0" sz="1400" u="none" cap="none" strike="noStrike">
              <a:solidFill>
                <a:srgbClr val="F4FF8D"/>
              </a:solidFill>
              <a:latin typeface="Calibri"/>
              <a:ea typeface="Calibri"/>
              <a:cs typeface="Calibri"/>
              <a:sym typeface="Calibri"/>
            </a:endParaRPr>
          </a:p>
          <a:p>
            <a:pPr indent="0" lvl="1" marL="457200" marR="0" rtl="0" algn="l">
              <a:lnSpc>
                <a:spcPct val="115000"/>
              </a:lnSpc>
              <a:spcBef>
                <a:spcPts val="0"/>
              </a:spcBef>
              <a:spcAft>
                <a:spcPts val="0"/>
              </a:spcAft>
              <a:buNone/>
            </a:pPr>
            <a:r>
              <a:rPr b="0" i="0" lang="es" sz="1400" u="none" cap="none" strike="noStrike">
                <a:solidFill>
                  <a:srgbClr val="F4FF8D"/>
                </a:solidFill>
                <a:latin typeface="Calibri"/>
                <a:ea typeface="Calibri"/>
                <a:cs typeface="Calibri"/>
                <a:sym typeface="Calibri"/>
              </a:rPr>
              <a:t>Criterios clínicos múltiples, información que se anota solo en texto libre (limitar datos ausentes)</a:t>
            </a:r>
            <a:endParaRPr b="0" i="0" sz="1400" u="none" cap="none" strike="noStrike">
              <a:solidFill>
                <a:srgbClr val="F4FF8D"/>
              </a:solidFill>
              <a:latin typeface="Calibri"/>
              <a:ea typeface="Calibri"/>
              <a:cs typeface="Calibri"/>
              <a:sym typeface="Calibri"/>
            </a:endParaRPr>
          </a:p>
          <a:p>
            <a:pPr indent="0" lvl="0" marL="0" marR="0" rtl="0" algn="l">
              <a:lnSpc>
                <a:spcPct val="115000"/>
              </a:lnSpc>
              <a:spcBef>
                <a:spcPts val="0"/>
              </a:spcBef>
              <a:spcAft>
                <a:spcPts val="0"/>
              </a:spcAft>
              <a:buNone/>
            </a:pPr>
            <a:r>
              <a:rPr b="1" i="0" lang="es" sz="1400" u="none" cap="none" strike="noStrike">
                <a:solidFill>
                  <a:srgbClr val="F4FF8D"/>
                </a:solidFill>
                <a:latin typeface="Calibri"/>
                <a:ea typeface="Calibri"/>
                <a:cs typeface="Calibri"/>
                <a:sym typeface="Calibri"/>
              </a:rPr>
              <a:t>Gravedad de la enfermedad que influye en el pronóstico</a:t>
            </a:r>
            <a:endParaRPr b="0" i="0" sz="1400" u="none" cap="none" strike="noStrike">
              <a:solidFill>
                <a:srgbClr val="F4FF8D"/>
              </a:solidFill>
              <a:latin typeface="Calibri"/>
              <a:ea typeface="Calibri"/>
              <a:cs typeface="Calibri"/>
              <a:sym typeface="Calibri"/>
            </a:endParaRPr>
          </a:p>
          <a:p>
            <a:pPr indent="0" lvl="1" marL="457200" marR="0" rtl="0" algn="l">
              <a:lnSpc>
                <a:spcPct val="115000"/>
              </a:lnSpc>
              <a:spcBef>
                <a:spcPts val="0"/>
              </a:spcBef>
              <a:spcAft>
                <a:spcPts val="0"/>
              </a:spcAft>
              <a:buNone/>
            </a:pPr>
            <a:r>
              <a:rPr b="0" i="0" lang="es" sz="1400" u="none" cap="none" strike="noStrike">
                <a:solidFill>
                  <a:srgbClr val="F4FF8D"/>
                </a:solidFill>
                <a:latin typeface="Calibri"/>
                <a:ea typeface="Calibri"/>
                <a:cs typeface="Calibri"/>
                <a:sym typeface="Calibri"/>
              </a:rPr>
              <a:t>Pacientes tratados peor que los no tratados (confusión por –gravedad- de indicación)</a:t>
            </a:r>
            <a:endParaRPr b="0" i="0" sz="1400" u="none" cap="none" strike="noStrike">
              <a:solidFill>
                <a:srgbClr val="F4FF8D"/>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1cfef8f1fed_0_78"/>
          <p:cNvPicPr preferRelativeResize="0"/>
          <p:nvPr/>
        </p:nvPicPr>
        <p:blipFill rotWithShape="1">
          <a:blip r:embed="rId3">
            <a:alphaModFix/>
          </a:blip>
          <a:srcRect b="0" l="0" r="0" t="0"/>
          <a:stretch/>
        </p:blipFill>
        <p:spPr>
          <a:xfrm rot="10800000">
            <a:off x="-5899" y="-76200"/>
            <a:ext cx="9155799" cy="5287075"/>
          </a:xfrm>
          <a:prstGeom prst="rect">
            <a:avLst/>
          </a:prstGeom>
          <a:noFill/>
          <a:ln>
            <a:noFill/>
          </a:ln>
        </p:spPr>
      </p:pic>
      <p:grpSp>
        <p:nvGrpSpPr>
          <p:cNvPr id="184" name="Google Shape;184;g1cfef8f1fed_0_78"/>
          <p:cNvGrpSpPr/>
          <p:nvPr/>
        </p:nvGrpSpPr>
        <p:grpSpPr>
          <a:xfrm>
            <a:off x="350267" y="743757"/>
            <a:ext cx="7862447" cy="1485900"/>
            <a:chOff x="57354" y="0"/>
            <a:chExt cx="7862447" cy="1485900"/>
          </a:xfrm>
        </p:grpSpPr>
        <p:sp>
          <p:nvSpPr>
            <p:cNvPr id="185" name="Google Shape;185;g1cfef8f1fed_0_78"/>
            <p:cNvSpPr/>
            <p:nvPr/>
          </p:nvSpPr>
          <p:spPr>
            <a:xfrm>
              <a:off x="622691" y="0"/>
              <a:ext cx="6733500" cy="1485900"/>
            </a:xfrm>
            <a:prstGeom prst="rightArrow">
              <a:avLst>
                <a:gd fmla="val 50000" name="adj1"/>
                <a:gd fmla="val 50000" name="adj2"/>
              </a:avLst>
            </a:prstGeom>
            <a:solidFill>
              <a:srgbClr val="CDD8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cfef8f1fed_0_78"/>
            <p:cNvSpPr/>
            <p:nvPr/>
          </p:nvSpPr>
          <p:spPr>
            <a:xfrm>
              <a:off x="57354" y="453615"/>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cfef8f1fed_0_78"/>
            <p:cNvSpPr txBox="1"/>
            <p:nvPr/>
          </p:nvSpPr>
          <p:spPr>
            <a:xfrm>
              <a:off x="86368" y="482629"/>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Transferencia de datos de las CCAA</a:t>
              </a:r>
              <a:endParaRPr b="0" i="0" sz="1100" u="none" cap="none" strike="noStrike">
                <a:solidFill>
                  <a:schemeClr val="lt1"/>
                </a:solidFill>
                <a:latin typeface="Arial"/>
                <a:ea typeface="Arial"/>
                <a:cs typeface="Arial"/>
                <a:sym typeface="Arial"/>
              </a:endParaRPr>
            </a:p>
          </p:txBody>
        </p:sp>
        <p:sp>
          <p:nvSpPr>
            <p:cNvPr id="188" name="Google Shape;188;g1cfef8f1fed_0_78"/>
            <p:cNvSpPr/>
            <p:nvPr/>
          </p:nvSpPr>
          <p:spPr>
            <a:xfrm>
              <a:off x="1332320" y="445769"/>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cfef8f1fed_0_78"/>
            <p:cNvSpPr txBox="1"/>
            <p:nvPr/>
          </p:nvSpPr>
          <p:spPr>
            <a:xfrm>
              <a:off x="1361334" y="474783"/>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Depuración, modelo común de datos</a:t>
              </a:r>
              <a:endParaRPr b="0" i="0" sz="1100" u="none" cap="none" strike="noStrike">
                <a:solidFill>
                  <a:schemeClr val="lt1"/>
                </a:solidFill>
                <a:latin typeface="Arial"/>
                <a:ea typeface="Arial"/>
                <a:cs typeface="Arial"/>
                <a:sym typeface="Arial"/>
              </a:endParaRPr>
            </a:p>
          </p:txBody>
        </p:sp>
        <p:sp>
          <p:nvSpPr>
            <p:cNvPr id="190" name="Google Shape;190;g1cfef8f1fed_0_78"/>
            <p:cNvSpPr/>
            <p:nvPr/>
          </p:nvSpPr>
          <p:spPr>
            <a:xfrm>
              <a:off x="2662466" y="445769"/>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cfef8f1fed_0_78"/>
            <p:cNvSpPr txBox="1"/>
            <p:nvPr/>
          </p:nvSpPr>
          <p:spPr>
            <a:xfrm>
              <a:off x="2691480" y="474783"/>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Normalización</a:t>
              </a:r>
              <a:endParaRPr b="0" i="0" sz="1100" u="none" cap="none" strike="noStrike">
                <a:solidFill>
                  <a:schemeClr val="lt1"/>
                </a:solidFill>
                <a:latin typeface="Arial"/>
                <a:ea typeface="Arial"/>
                <a:cs typeface="Arial"/>
                <a:sym typeface="Arial"/>
              </a:endParaRPr>
            </a:p>
          </p:txBody>
        </p:sp>
        <p:sp>
          <p:nvSpPr>
            <p:cNvPr id="192" name="Google Shape;192;g1cfef8f1fed_0_78"/>
            <p:cNvSpPr/>
            <p:nvPr/>
          </p:nvSpPr>
          <p:spPr>
            <a:xfrm>
              <a:off x="3992611" y="445769"/>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cfef8f1fed_0_78"/>
            <p:cNvSpPr txBox="1"/>
            <p:nvPr/>
          </p:nvSpPr>
          <p:spPr>
            <a:xfrm>
              <a:off x="4021625" y="474783"/>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Extracción de datos para estudios</a:t>
              </a:r>
              <a:endParaRPr b="0" i="0" sz="1100" u="none" cap="none" strike="noStrike">
                <a:solidFill>
                  <a:schemeClr val="lt1"/>
                </a:solidFill>
                <a:latin typeface="Arial"/>
                <a:ea typeface="Arial"/>
                <a:cs typeface="Arial"/>
                <a:sym typeface="Arial"/>
              </a:endParaRPr>
            </a:p>
          </p:txBody>
        </p:sp>
        <p:sp>
          <p:nvSpPr>
            <p:cNvPr id="194" name="Google Shape;194;g1cfef8f1fed_0_78"/>
            <p:cNvSpPr/>
            <p:nvPr/>
          </p:nvSpPr>
          <p:spPr>
            <a:xfrm>
              <a:off x="5322756" y="445769"/>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1cfef8f1fed_0_78"/>
            <p:cNvSpPr txBox="1"/>
            <p:nvPr/>
          </p:nvSpPr>
          <p:spPr>
            <a:xfrm>
              <a:off x="5351770" y="474783"/>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Análisis de resultados</a:t>
              </a:r>
              <a:endParaRPr b="0" i="0" sz="1100" u="none" cap="none" strike="noStrike">
                <a:solidFill>
                  <a:schemeClr val="lt1"/>
                </a:solidFill>
                <a:latin typeface="Arial"/>
                <a:ea typeface="Arial"/>
                <a:cs typeface="Arial"/>
                <a:sym typeface="Arial"/>
              </a:endParaRPr>
            </a:p>
          </p:txBody>
        </p:sp>
        <p:sp>
          <p:nvSpPr>
            <p:cNvPr id="196" name="Google Shape;196;g1cfef8f1fed_0_78"/>
            <p:cNvSpPr/>
            <p:nvPr/>
          </p:nvSpPr>
          <p:spPr>
            <a:xfrm>
              <a:off x="6652901" y="445769"/>
              <a:ext cx="1266900" cy="594300"/>
            </a:xfrm>
            <a:prstGeom prst="roundRect">
              <a:avLst>
                <a:gd fmla="val 16667" name="adj"/>
              </a:avLst>
            </a:prstGeom>
            <a:solidFill>
              <a:srgbClr val="4185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cfef8f1fed_0_78"/>
            <p:cNvSpPr txBox="1"/>
            <p:nvPr/>
          </p:nvSpPr>
          <p:spPr>
            <a:xfrm>
              <a:off x="6681915" y="474783"/>
              <a:ext cx="1208700" cy="5364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s" sz="1100" u="none" cap="none" strike="noStrike">
                  <a:solidFill>
                    <a:schemeClr val="lt1"/>
                  </a:solidFill>
                  <a:latin typeface="Arial"/>
                  <a:ea typeface="Arial"/>
                  <a:cs typeface="Arial"/>
                  <a:sym typeface="Arial"/>
                </a:rPr>
                <a:t>Diseminación de resultados</a:t>
              </a:r>
              <a:endParaRPr b="0" i="0" sz="1100" u="none" cap="none" strike="noStrike">
                <a:solidFill>
                  <a:schemeClr val="lt1"/>
                </a:solidFill>
                <a:latin typeface="Arial"/>
                <a:ea typeface="Arial"/>
                <a:cs typeface="Arial"/>
                <a:sym typeface="Arial"/>
              </a:endParaRPr>
            </a:p>
          </p:txBody>
        </p:sp>
      </p:grpSp>
      <p:sp>
        <p:nvSpPr>
          <p:cNvPr id="198" name="Google Shape;198;g1cfef8f1fed_0_78"/>
          <p:cNvSpPr/>
          <p:nvPr/>
        </p:nvSpPr>
        <p:spPr>
          <a:xfrm>
            <a:off x="2849003" y="923035"/>
            <a:ext cx="1404900" cy="11274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g1cfef8f1fed_0_78"/>
          <p:cNvSpPr/>
          <p:nvPr/>
        </p:nvSpPr>
        <p:spPr>
          <a:xfrm>
            <a:off x="292913" y="386220"/>
            <a:ext cx="86523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s" sz="2000" u="none" cap="none" strike="noStrike">
                <a:solidFill>
                  <a:schemeClr val="lt1"/>
                </a:solidFill>
                <a:latin typeface="Calibri"/>
                <a:ea typeface="Calibri"/>
                <a:cs typeface="Calibri"/>
                <a:sym typeface="Calibri"/>
              </a:rPr>
              <a:t>La solución pasa por esfuerzos en la normalización de los datos fuente</a:t>
            </a:r>
            <a:endParaRPr b="0" i="0" sz="2000" u="none" cap="none" strike="noStrike">
              <a:solidFill>
                <a:schemeClr val="lt1"/>
              </a:solidFill>
              <a:latin typeface="Arial"/>
              <a:ea typeface="Arial"/>
              <a:cs typeface="Arial"/>
              <a:sym typeface="Arial"/>
            </a:endParaRPr>
          </a:p>
        </p:txBody>
      </p:sp>
      <p:sp>
        <p:nvSpPr>
          <p:cNvPr id="200" name="Google Shape;200;g1cfef8f1fed_0_78"/>
          <p:cNvSpPr txBox="1"/>
          <p:nvPr/>
        </p:nvSpPr>
        <p:spPr>
          <a:xfrm>
            <a:off x="496142" y="2049402"/>
            <a:ext cx="7886700" cy="5637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B1CDFB"/>
              </a:buClr>
              <a:buSzPts val="3200"/>
              <a:buFont typeface="Arial"/>
              <a:buNone/>
            </a:pPr>
            <a:r>
              <a:rPr b="1" i="0" lang="es" sz="3200" u="none" cap="none" strike="noStrike">
                <a:solidFill>
                  <a:srgbClr val="B1CDFB"/>
                </a:solidFill>
                <a:latin typeface="Arial"/>
                <a:ea typeface="Arial"/>
                <a:cs typeface="Arial"/>
                <a:sym typeface="Arial"/>
              </a:rPr>
              <a:t>Normalización terminología en BIFAP</a:t>
            </a:r>
            <a:endParaRPr b="1" i="0" sz="3200" u="none" cap="none" strike="noStrike">
              <a:solidFill>
                <a:srgbClr val="B1CDFB"/>
              </a:solidFill>
              <a:latin typeface="Arial"/>
              <a:ea typeface="Arial"/>
              <a:cs typeface="Arial"/>
              <a:sym typeface="Arial"/>
            </a:endParaRPr>
          </a:p>
        </p:txBody>
      </p:sp>
      <p:sp>
        <p:nvSpPr>
          <p:cNvPr id="201" name="Google Shape;201;g1cfef8f1fed_0_78"/>
          <p:cNvSpPr txBox="1"/>
          <p:nvPr/>
        </p:nvSpPr>
        <p:spPr>
          <a:xfrm>
            <a:off x="590932" y="2527538"/>
            <a:ext cx="8059200" cy="2636700"/>
          </a:xfrm>
          <a:prstGeom prst="rect">
            <a:avLst/>
          </a:prstGeom>
          <a:noFill/>
          <a:ln>
            <a:noFill/>
          </a:ln>
        </p:spPr>
        <p:txBody>
          <a:bodyPr anchorCtr="0" anchor="t" bIns="45700" lIns="91425" spcFirstLastPara="1" rIns="91425" wrap="square" tIns="45700">
            <a:normAutofit lnSpcReduction="20000"/>
          </a:bodyPr>
          <a:lstStyle/>
          <a:p>
            <a:pPr indent="-180975" lvl="0" marL="171450" marR="0" rtl="0" algn="l">
              <a:lnSpc>
                <a:spcPct val="90000"/>
              </a:lnSpc>
              <a:spcBef>
                <a:spcPts val="0"/>
              </a:spcBef>
              <a:spcAft>
                <a:spcPts val="0"/>
              </a:spcAft>
              <a:buClr>
                <a:srgbClr val="F7FFB3"/>
              </a:buClr>
              <a:buSzPts val="2000"/>
              <a:buFont typeface="Arial"/>
              <a:buChar char="•"/>
            </a:pPr>
            <a:r>
              <a:rPr b="0" i="0" lang="es" sz="2000" u="none" cap="none" strike="noStrike">
                <a:solidFill>
                  <a:srgbClr val="F7FFB3"/>
                </a:solidFill>
                <a:latin typeface="Arial"/>
                <a:ea typeface="Arial"/>
                <a:cs typeface="Arial"/>
                <a:sym typeface="Arial"/>
              </a:rPr>
              <a:t>Terminología diagnóstica: soluciones a problemas de reproducibilidad e interoperabilidad</a:t>
            </a:r>
            <a:endParaRPr/>
          </a:p>
          <a:p>
            <a:pPr indent="-179069" lvl="1" marL="514350" marR="0" rtl="0" algn="l">
              <a:lnSpc>
                <a:spcPct val="90000"/>
              </a:lnSpc>
              <a:spcBef>
                <a:spcPts val="375"/>
              </a:spcBef>
              <a:spcAft>
                <a:spcPts val="0"/>
              </a:spcAft>
              <a:buClr>
                <a:srgbClr val="F7FFB3"/>
              </a:buClr>
              <a:buSzPts val="1600"/>
              <a:buFont typeface="Arial"/>
              <a:buChar char="•"/>
            </a:pPr>
            <a:r>
              <a:rPr b="0" i="0" lang="es" sz="1600" u="none" cap="none" strike="noStrike">
                <a:solidFill>
                  <a:srgbClr val="F7FFB3"/>
                </a:solidFill>
                <a:latin typeface="Arial"/>
                <a:ea typeface="Arial"/>
                <a:cs typeface="Arial"/>
                <a:sym typeface="Arial"/>
              </a:rPr>
              <a:t>Herramienta de mapeo a ontología médica estándar: conceptos SNOMED y Creación de REFSET de SNOMED (definición de variables diagnosticas para los estudios)</a:t>
            </a:r>
            <a:endParaRPr/>
          </a:p>
          <a:p>
            <a:pPr indent="-179069" lvl="1" marL="514350" marR="0" rtl="0" algn="l">
              <a:lnSpc>
                <a:spcPct val="90000"/>
              </a:lnSpc>
              <a:spcBef>
                <a:spcPts val="375"/>
              </a:spcBef>
              <a:spcAft>
                <a:spcPts val="0"/>
              </a:spcAft>
              <a:buClr>
                <a:srgbClr val="F7FFB3"/>
              </a:buClr>
              <a:buSzPts val="1600"/>
              <a:buFont typeface="Arial"/>
              <a:buChar char="•"/>
            </a:pPr>
            <a:r>
              <a:rPr b="1" i="0" lang="es" sz="1600" u="none" cap="none" strike="noStrike">
                <a:solidFill>
                  <a:srgbClr val="F7FFB3"/>
                </a:solidFill>
                <a:latin typeface="Arial"/>
                <a:ea typeface="Arial"/>
                <a:cs typeface="Arial"/>
                <a:sym typeface="Arial"/>
              </a:rPr>
              <a:t>Desarrollo de herramientas específicas de PLN para el texto libre</a:t>
            </a:r>
            <a:r>
              <a:rPr b="0" i="0" lang="es" sz="1600" u="none" cap="none" strike="noStrike">
                <a:solidFill>
                  <a:srgbClr val="F7FFB3"/>
                </a:solidFill>
                <a:latin typeface="Arial"/>
                <a:ea typeface="Arial"/>
                <a:cs typeface="Arial"/>
                <a:sym typeface="Arial"/>
              </a:rPr>
              <a:t>, no estructurado de la historia clínica de primaria: corpus con anotaciones clínicas particularmente complejo.</a:t>
            </a:r>
            <a:endParaRPr/>
          </a:p>
          <a:p>
            <a:pPr indent="-180975" lvl="0" marL="171450" marR="0" rtl="0" algn="l">
              <a:lnSpc>
                <a:spcPct val="90000"/>
              </a:lnSpc>
              <a:spcBef>
                <a:spcPts val="750"/>
              </a:spcBef>
              <a:spcAft>
                <a:spcPts val="0"/>
              </a:spcAft>
              <a:buClr>
                <a:srgbClr val="F7FFB3"/>
              </a:buClr>
              <a:buSzPts val="2000"/>
              <a:buFont typeface="Arial"/>
              <a:buChar char="•"/>
            </a:pPr>
            <a:r>
              <a:rPr b="0" i="0" lang="es" sz="2000" u="none" cap="none" strike="noStrike">
                <a:solidFill>
                  <a:srgbClr val="F7FFB3"/>
                </a:solidFill>
                <a:latin typeface="Arial"/>
                <a:ea typeface="Arial"/>
                <a:cs typeface="Arial"/>
                <a:sym typeface="Arial"/>
              </a:rPr>
              <a:t>Otros: Medicamentos (vacunas), Mediciones y observaciones (analíticas, estilo de vida, parámetros clínicos…)</a:t>
            </a:r>
            <a:endParaRPr/>
          </a:p>
          <a:p>
            <a:pPr indent="-179069" lvl="1" marL="514350" marR="0" rtl="0" algn="l">
              <a:lnSpc>
                <a:spcPct val="90000"/>
              </a:lnSpc>
              <a:spcBef>
                <a:spcPts val="375"/>
              </a:spcBef>
              <a:spcAft>
                <a:spcPts val="0"/>
              </a:spcAft>
              <a:buClr>
                <a:srgbClr val="F7FFB3"/>
              </a:buClr>
              <a:buSzPts val="1600"/>
              <a:buFont typeface="Arial"/>
              <a:buChar char="•"/>
            </a:pPr>
            <a:r>
              <a:rPr b="0" i="0" lang="es" sz="1600" u="none" cap="none" strike="noStrike">
                <a:solidFill>
                  <a:srgbClr val="F7FFB3"/>
                </a:solidFill>
                <a:latin typeface="Arial"/>
                <a:ea typeface="Arial"/>
                <a:cs typeface="Arial"/>
                <a:sym typeface="Arial"/>
              </a:rPr>
              <a:t>Mapeo a diccionarios/terminologías interoperables</a:t>
            </a:r>
            <a:endParaRPr b="0" i="0" sz="1600" u="none" cap="none" strike="noStrike">
              <a:solidFill>
                <a:srgbClr val="F7FFB3"/>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1cfef8f1fed_0_152"/>
          <p:cNvPicPr preferRelativeResize="0"/>
          <p:nvPr/>
        </p:nvPicPr>
        <p:blipFill rotWithShape="1">
          <a:blip r:embed="rId3">
            <a:alphaModFix/>
          </a:blip>
          <a:srcRect b="0" l="0" r="0" t="0"/>
          <a:stretch/>
        </p:blipFill>
        <p:spPr>
          <a:xfrm rot="10800000">
            <a:off x="-5899" y="-76200"/>
            <a:ext cx="9155799" cy="5287075"/>
          </a:xfrm>
          <a:prstGeom prst="rect">
            <a:avLst/>
          </a:prstGeom>
          <a:noFill/>
          <a:ln>
            <a:noFill/>
          </a:ln>
        </p:spPr>
      </p:pic>
      <p:sp>
        <p:nvSpPr>
          <p:cNvPr id="207" name="Google Shape;207;g1cfef8f1fed_0_152"/>
          <p:cNvSpPr txBox="1"/>
          <p:nvPr>
            <p:ph type="title"/>
          </p:nvPr>
        </p:nvSpPr>
        <p:spPr>
          <a:xfrm>
            <a:off x="338821" y="202393"/>
            <a:ext cx="8520600" cy="488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 sz="1800">
                <a:solidFill>
                  <a:schemeClr val="lt1"/>
                </a:solidFill>
              </a:rPr>
              <a:t>Carlos Parra. Innovación Tecnológica. Hospital Virgen del Rocío. Sevilla (1)</a:t>
            </a:r>
            <a:endParaRPr b="1" sz="1800">
              <a:solidFill>
                <a:schemeClr val="lt1"/>
              </a:solidFill>
            </a:endParaRPr>
          </a:p>
        </p:txBody>
      </p:sp>
      <p:sp>
        <p:nvSpPr>
          <p:cNvPr id="208" name="Google Shape;208;g1cfef8f1fed_0_152"/>
          <p:cNvSpPr txBox="1"/>
          <p:nvPr>
            <p:ph idx="1" type="body"/>
          </p:nvPr>
        </p:nvSpPr>
        <p:spPr>
          <a:xfrm>
            <a:off x="338821" y="844000"/>
            <a:ext cx="8520600" cy="3664200"/>
          </a:xfrm>
          <a:prstGeom prst="rect">
            <a:avLst/>
          </a:prstGeom>
          <a:solidFill>
            <a:srgbClr val="0C5ADB"/>
          </a:solid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SzPts val="1800"/>
              <a:buNone/>
            </a:pPr>
            <a:r>
              <a:rPr lang="es" sz="1600">
                <a:solidFill>
                  <a:schemeClr val="lt1"/>
                </a:solidFill>
              </a:rPr>
              <a:t>Hacia la anonimización confiable para una accesibilidad segura a los datos de salud: Hacking ético basado en IA para detectar riesgos de re-identificación (1)</a:t>
            </a:r>
            <a:endParaRPr/>
          </a:p>
          <a:p>
            <a:pPr indent="-228600" lvl="0" marL="457200" rtl="0" algn="l">
              <a:lnSpc>
                <a:spcPct val="115000"/>
              </a:lnSpc>
              <a:spcBef>
                <a:spcPts val="0"/>
              </a:spcBef>
              <a:spcAft>
                <a:spcPts val="0"/>
              </a:spcAft>
              <a:buSzPts val="1800"/>
              <a:buNone/>
            </a:pPr>
            <a:r>
              <a:t/>
            </a:r>
            <a:endParaRPr sz="1200">
              <a:solidFill>
                <a:schemeClr val="lt1"/>
              </a:solidFill>
            </a:endParaRPr>
          </a:p>
          <a:p>
            <a:pPr indent="-298450" lvl="0" marL="457200" rtl="0" algn="l">
              <a:lnSpc>
                <a:spcPct val="115000"/>
              </a:lnSpc>
              <a:spcBef>
                <a:spcPts val="0"/>
              </a:spcBef>
              <a:spcAft>
                <a:spcPts val="0"/>
              </a:spcAft>
              <a:buClr>
                <a:srgbClr val="D8E6FC"/>
              </a:buClr>
              <a:buSzPts val="1100"/>
              <a:buChar char="●"/>
            </a:pPr>
            <a:r>
              <a:rPr lang="es" sz="1100">
                <a:solidFill>
                  <a:schemeClr val="lt1"/>
                </a:solidFill>
              </a:rPr>
              <a:t>Ya no se cuestiona si la IA aporta valor a la accesibilidad de los datos, en tanto que se aplica a la anonimización para garantizar la confidencialidad en los textos clínicos, si no que además permite la accesibilidad priorizada a datos relevantes para la asistencia sanitaria y para la investigación (ejemplos en la IA aplicada a la imagen médica, en el descubrimiento de patrones y detección de factores relevantes en la condición de salud, etc…).</a:t>
            </a:r>
            <a:endParaRPr sz="1100"/>
          </a:p>
          <a:p>
            <a:pPr indent="-298450" lvl="0" marL="457200" rtl="0" algn="l">
              <a:lnSpc>
                <a:spcPct val="115000"/>
              </a:lnSpc>
              <a:spcBef>
                <a:spcPts val="0"/>
              </a:spcBef>
              <a:spcAft>
                <a:spcPts val="0"/>
              </a:spcAft>
              <a:buClr>
                <a:srgbClr val="D8E6FC"/>
              </a:buClr>
              <a:buSzPts val="1100"/>
              <a:buChar char="●"/>
            </a:pPr>
            <a:r>
              <a:rPr lang="es" sz="1100">
                <a:solidFill>
                  <a:schemeClr val="lt1"/>
                </a:solidFill>
              </a:rPr>
              <a:t>La IA aplicada a la accesibilidad de los datos </a:t>
            </a:r>
            <a:r>
              <a:rPr b="1" lang="es" sz="1100">
                <a:solidFill>
                  <a:schemeClr val="lt1"/>
                </a:solidFill>
              </a:rPr>
              <a:t>debe generar una confianza extrema</a:t>
            </a:r>
            <a:r>
              <a:rPr lang="es" sz="1100">
                <a:solidFill>
                  <a:schemeClr val="lt1"/>
                </a:solidFill>
              </a:rPr>
              <a:t>, en tanto que sea el garante del paso del uso de los datos personalizados durante la asistencia sanitaria del propio paciente, al uso de dichos datos anonimizados para otros usos con la tranquilidad de que el esfuerzo para una reidentificación maliciosa del paciente con dichos datos deba ser muy importante, incluso inviable.</a:t>
            </a:r>
            <a:endParaRPr sz="1100"/>
          </a:p>
          <a:p>
            <a:pPr indent="-298450" lvl="0" marL="457200" rtl="0" algn="l">
              <a:lnSpc>
                <a:spcPct val="115000"/>
              </a:lnSpc>
              <a:spcBef>
                <a:spcPts val="0"/>
              </a:spcBef>
              <a:spcAft>
                <a:spcPts val="0"/>
              </a:spcAft>
              <a:buClr>
                <a:srgbClr val="D8E6FC"/>
              </a:buClr>
              <a:buSzPts val="1100"/>
              <a:buChar char="●"/>
            </a:pPr>
            <a:r>
              <a:rPr lang="es" sz="1100">
                <a:solidFill>
                  <a:schemeClr val="lt1"/>
                </a:solidFill>
              </a:rPr>
              <a:t>En relación con esto, también sabemos que la IA es usada por los malos, pero </a:t>
            </a:r>
            <a:r>
              <a:rPr b="1" lang="es" sz="1100">
                <a:solidFill>
                  <a:schemeClr val="lt1"/>
                </a:solidFill>
              </a:rPr>
              <a:t>igual que la IA hoy por hoy ayuda al perfilado e incluso a la reidentificación de personas en contextos de Big Data, también la propia IA puede ayudar a detectar estos riesgos y debemos usarla para desarrollar los antídotos a esos riesgos de perfilado y reidentificación de personas, mediante su aplicación en prácticas de Hacking Ético que a su vez realimenten la investigación y el desarrollo de nuevos métodos más avanzados de anonimización que a su vez tengan en cuenta la necesidad de mantener el valor de la información para el uso previsto (para la investigación o para la gestión sanitaria).</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g1cfef8f1fed_0_157"/>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214" name="Google Shape;214;g1cfef8f1fed_0_157"/>
          <p:cNvSpPr txBox="1"/>
          <p:nvPr>
            <p:ph type="title"/>
          </p:nvPr>
        </p:nvSpPr>
        <p:spPr>
          <a:xfrm>
            <a:off x="325875" y="226761"/>
            <a:ext cx="8520600" cy="538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 sz="1800">
                <a:solidFill>
                  <a:schemeClr val="lt1"/>
                </a:solidFill>
              </a:rPr>
              <a:t>Carlos Parra. Innovación Tecnológica. Hospital Virgen del Rocío. Sevilla (2)</a:t>
            </a:r>
            <a:endParaRPr>
              <a:solidFill>
                <a:schemeClr val="lt1"/>
              </a:solidFill>
            </a:endParaRPr>
          </a:p>
        </p:txBody>
      </p:sp>
      <p:sp>
        <p:nvSpPr>
          <p:cNvPr id="215" name="Google Shape;215;g1cfef8f1fed_0_157"/>
          <p:cNvSpPr txBox="1"/>
          <p:nvPr>
            <p:ph idx="1" type="body"/>
          </p:nvPr>
        </p:nvSpPr>
        <p:spPr>
          <a:xfrm>
            <a:off x="116957" y="769275"/>
            <a:ext cx="8938500" cy="4035900"/>
          </a:xfrm>
          <a:prstGeom prst="rect">
            <a:avLst/>
          </a:prstGeom>
          <a:solidFill>
            <a:srgbClr val="0C5ADB"/>
          </a:solidFill>
          <a:ln>
            <a:noFill/>
          </a:ln>
        </p:spPr>
        <p:txBody>
          <a:bodyPr anchorCtr="0" anchor="t" bIns="91425" lIns="91425" spcFirstLastPara="1" rIns="91425" wrap="square" tIns="91425">
            <a:spAutoFit/>
          </a:bodyPr>
          <a:lstStyle/>
          <a:p>
            <a:pPr indent="0" lvl="0" marL="114300" rtl="0" algn="l">
              <a:lnSpc>
                <a:spcPct val="115000"/>
              </a:lnSpc>
              <a:spcBef>
                <a:spcPts val="0"/>
              </a:spcBef>
              <a:spcAft>
                <a:spcPts val="0"/>
              </a:spcAft>
              <a:buSzPts val="1800"/>
              <a:buNone/>
            </a:pPr>
            <a:r>
              <a:rPr lang="es" sz="1600">
                <a:solidFill>
                  <a:schemeClr val="lt1"/>
                </a:solidFill>
              </a:rPr>
              <a:t>Hacia la anonimización confiable para una accesibilidad segura a los datos de salud: Hacking ético basado en IA para detectar riesgos de re-identificación (2)</a:t>
            </a:r>
            <a:endParaRPr/>
          </a:p>
          <a:p>
            <a:pPr indent="0" lvl="0" marL="114300" rtl="0" algn="l">
              <a:lnSpc>
                <a:spcPct val="115000"/>
              </a:lnSpc>
              <a:spcBef>
                <a:spcPts val="0"/>
              </a:spcBef>
              <a:spcAft>
                <a:spcPts val="0"/>
              </a:spcAft>
              <a:buSzPts val="1800"/>
              <a:buNone/>
            </a:pPr>
            <a:r>
              <a:t/>
            </a:r>
            <a:endParaRPr sz="1100">
              <a:solidFill>
                <a:schemeClr val="lt1"/>
              </a:solidFill>
            </a:endParaRPr>
          </a:p>
          <a:p>
            <a:pPr indent="0" lvl="0" marL="114300" rtl="0" algn="l">
              <a:lnSpc>
                <a:spcPct val="115000"/>
              </a:lnSpc>
              <a:spcBef>
                <a:spcPts val="0"/>
              </a:spcBef>
              <a:spcAft>
                <a:spcPts val="0"/>
              </a:spcAft>
              <a:buSzPts val="1800"/>
              <a:buNone/>
            </a:pPr>
            <a:r>
              <a:rPr lang="es" sz="1100">
                <a:solidFill>
                  <a:schemeClr val="lt1"/>
                </a:solidFill>
              </a:rPr>
              <a:t>Damos por hecho el disponer a corto/medio plazo de escenarios de práctica establecida de aplicación de la IA en la anonimización de los registros clínicos para hacer dichos datos accesibles pues diferentes factores lo están acelerando:</a:t>
            </a:r>
            <a:endParaRPr sz="1100"/>
          </a:p>
          <a:p>
            <a:pPr indent="-325437" lvl="0" marL="457200" rtl="0" algn="l">
              <a:lnSpc>
                <a:spcPct val="115000"/>
              </a:lnSpc>
              <a:spcBef>
                <a:spcPts val="0"/>
              </a:spcBef>
              <a:spcAft>
                <a:spcPts val="0"/>
              </a:spcAft>
              <a:buClr>
                <a:srgbClr val="D8E6FC"/>
              </a:buClr>
              <a:buSzPts val="1100"/>
              <a:buChar char="●"/>
            </a:pPr>
            <a:r>
              <a:rPr lang="es" sz="1100">
                <a:solidFill>
                  <a:schemeClr val="lt1"/>
                </a:solidFill>
              </a:rPr>
              <a:t>El desarrollo del Espacio Nacional de Datos de Salud ENDS para el uso secundario.</a:t>
            </a:r>
            <a:endParaRPr sz="1100"/>
          </a:p>
          <a:p>
            <a:pPr indent="-325437" lvl="0" marL="457200" rtl="0" algn="l">
              <a:lnSpc>
                <a:spcPct val="115000"/>
              </a:lnSpc>
              <a:spcBef>
                <a:spcPts val="0"/>
              </a:spcBef>
              <a:spcAft>
                <a:spcPts val="0"/>
              </a:spcAft>
              <a:buClr>
                <a:srgbClr val="D8E6FC"/>
              </a:buClr>
              <a:buSzPts val="1100"/>
              <a:buChar char="●"/>
            </a:pPr>
            <a:r>
              <a:rPr lang="es" sz="1100">
                <a:solidFill>
                  <a:schemeClr val="lt1"/>
                </a:solidFill>
              </a:rPr>
              <a:t>La aplicación efectiva de políticas de ciencia abierta en Salud en España (CARMEN I aunque pionera es un ejemplo de ello).</a:t>
            </a:r>
            <a:endParaRPr sz="1100"/>
          </a:p>
          <a:p>
            <a:pPr indent="-325437" lvl="0" marL="457200" rtl="0" algn="l">
              <a:lnSpc>
                <a:spcPct val="115000"/>
              </a:lnSpc>
              <a:spcBef>
                <a:spcPts val="0"/>
              </a:spcBef>
              <a:spcAft>
                <a:spcPts val="0"/>
              </a:spcAft>
              <a:buClr>
                <a:srgbClr val="D8E6FC"/>
              </a:buClr>
              <a:buSzPts val="1100"/>
              <a:buChar char="●"/>
            </a:pPr>
            <a:r>
              <a:rPr lang="es" sz="1100">
                <a:solidFill>
                  <a:schemeClr val="lt1"/>
                </a:solidFill>
              </a:rPr>
              <a:t>El desarrollo de un mercado de tecnología de la IA cada vez más capacitado para ofrecer estos servicios.</a:t>
            </a:r>
            <a:endParaRPr sz="1100"/>
          </a:p>
          <a:p>
            <a:pPr indent="-325437" lvl="0" marL="457200" rtl="0" algn="l">
              <a:lnSpc>
                <a:spcPct val="115000"/>
              </a:lnSpc>
              <a:spcBef>
                <a:spcPts val="0"/>
              </a:spcBef>
              <a:spcAft>
                <a:spcPts val="0"/>
              </a:spcAft>
              <a:buClr>
                <a:srgbClr val="D8E6FC"/>
              </a:buClr>
              <a:buSzPts val="1100"/>
              <a:buChar char="●"/>
            </a:pPr>
            <a:r>
              <a:rPr lang="es" sz="1100">
                <a:solidFill>
                  <a:schemeClr val="lt1"/>
                </a:solidFill>
              </a:rPr>
              <a:t>Asimismo, el contexto social contemporáneo evidencia un crecimiento importante del riesgo de sufrir ciberataques, y de la actividad ilegal incluso delictiva respecto al tráfico de datos.</a:t>
            </a:r>
            <a:endParaRPr sz="1100"/>
          </a:p>
          <a:p>
            <a:pPr indent="0" lvl="0" marL="114300" rtl="0" algn="l">
              <a:lnSpc>
                <a:spcPct val="115000"/>
              </a:lnSpc>
              <a:spcBef>
                <a:spcPts val="0"/>
              </a:spcBef>
              <a:spcAft>
                <a:spcPts val="0"/>
              </a:spcAft>
              <a:buSzPts val="1800"/>
              <a:buNone/>
            </a:pPr>
            <a:r>
              <a:rPr lang="es" sz="1100">
                <a:solidFill>
                  <a:schemeClr val="lt1"/>
                </a:solidFill>
              </a:rPr>
              <a:t>Esto supone la necesidad de avanzar 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s" sz="1100">
                <a:solidFill>
                  <a:schemeClr val="lt1"/>
                </a:solidFill>
              </a:rPr>
              <a:t>Desarrollo de normas que aseguren la aplicación de métodos de anonimización confiables para poder hacer accesibles los datos clínicos, ya sea en el ENDS, ya sea para otros usos.</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s" sz="1100">
                <a:solidFill>
                  <a:schemeClr val="lt1"/>
                </a:solidFill>
              </a:rPr>
              <a:t>Diseño e implementación de certificaciones que garanticen la confiabilidad de dichos métodos en el mercado.</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es" sz="1100">
                <a:solidFill>
                  <a:schemeClr val="lt1"/>
                </a:solidFill>
              </a:rPr>
              <a:t>Promover la investigación en nuevos métodos basados en IA para mejorar las capacidades de anonimización sobre la información de salud, teniendo en cuenta los nuevos retos que suponen la disponibilidad de información genómica y el necesario acceso a la misma tanto en la práctica clínica como en la investigación ante el desarrollo de la oferta de servicios de medicina de precisión en el Sistema Nacional de Salud.</a:t>
            </a:r>
            <a:endParaRPr sz="1100">
              <a:solidFill>
                <a:schemeClr val="lt1"/>
              </a:solidFill>
            </a:endParaRPr>
          </a:p>
          <a:p>
            <a:pPr indent="0" lvl="0" marL="114300" rtl="0" algn="l">
              <a:lnSpc>
                <a:spcPct val="115000"/>
              </a:lnSpc>
              <a:spcBef>
                <a:spcPts val="0"/>
              </a:spcBef>
              <a:spcAft>
                <a:spcPts val="0"/>
              </a:spcAft>
              <a:buSzPts val="1800"/>
              <a:buNone/>
            </a:pPr>
            <a:r>
              <a:rPr lang="es" sz="1100">
                <a:solidFill>
                  <a:schemeClr val="lt1"/>
                </a:solidFill>
              </a:rPr>
              <a:t>En estas 3 líneas de actuación, el desarrollo de métodos de IA para el hacking ético de reidentificación es necesario.</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2"/>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pic>
        <p:nvPicPr>
          <p:cNvPr id="75" name="Google Shape;75;p2"/>
          <p:cNvPicPr preferRelativeResize="0"/>
          <p:nvPr/>
        </p:nvPicPr>
        <p:blipFill rotWithShape="1">
          <a:blip r:embed="rId3">
            <a:alphaModFix amt="90000"/>
          </a:blip>
          <a:srcRect b="0" l="0" r="0" t="0"/>
          <a:stretch/>
        </p:blipFill>
        <p:spPr>
          <a:xfrm rot="10800000">
            <a:off x="-5899" y="0"/>
            <a:ext cx="9155799" cy="5287075"/>
          </a:xfrm>
          <a:prstGeom prst="rect">
            <a:avLst/>
          </a:prstGeom>
          <a:noFill/>
          <a:ln>
            <a:noFill/>
          </a:ln>
        </p:spPr>
      </p:pic>
      <p:sp>
        <p:nvSpPr>
          <p:cNvPr id="76" name="Google Shape;76;p2"/>
          <p:cNvSpPr/>
          <p:nvPr/>
        </p:nvSpPr>
        <p:spPr>
          <a:xfrm rot="10800000">
            <a:off x="6959150" y="3187850"/>
            <a:ext cx="1590600" cy="1643100"/>
          </a:xfrm>
          <a:prstGeom prst="round2SameRect">
            <a:avLst>
              <a:gd fmla="val 6094" name="adj1"/>
              <a:gd fmla="val 0" name="adj2"/>
            </a:avLst>
          </a:prstGeom>
          <a:solidFill>
            <a:srgbClr val="01130D"/>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
          <p:cNvSpPr txBox="1"/>
          <p:nvPr>
            <p:ph type="ctrTitle"/>
          </p:nvPr>
        </p:nvSpPr>
        <p:spPr>
          <a:xfrm>
            <a:off x="121550" y="57150"/>
            <a:ext cx="32862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lang="es" sz="1910">
                <a:solidFill>
                  <a:schemeClr val="lt1"/>
                </a:solidFill>
                <a:latin typeface="Raleway SemiBold"/>
                <a:ea typeface="Raleway SemiBold"/>
                <a:cs typeface="Raleway SemiBold"/>
                <a:sym typeface="Raleway SemiBold"/>
              </a:rPr>
              <a:t>Invitados - Mesa redonda 1</a:t>
            </a:r>
            <a:endParaRPr sz="1910">
              <a:solidFill>
                <a:schemeClr val="lt1"/>
              </a:solidFill>
              <a:latin typeface="Raleway SemiBold"/>
              <a:ea typeface="Raleway SemiBold"/>
              <a:cs typeface="Raleway SemiBold"/>
              <a:sym typeface="Raleway SemiBold"/>
            </a:endParaRPr>
          </a:p>
        </p:txBody>
      </p:sp>
      <p:sp>
        <p:nvSpPr>
          <p:cNvPr id="78" name="Google Shape;78;p2"/>
          <p:cNvSpPr txBox="1"/>
          <p:nvPr/>
        </p:nvSpPr>
        <p:spPr>
          <a:xfrm>
            <a:off x="6983000" y="4014650"/>
            <a:ext cx="1542900" cy="68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chemeClr val="lt1"/>
                </a:solidFill>
                <a:latin typeface="Raleway Medium"/>
                <a:ea typeface="Raleway Medium"/>
                <a:cs typeface="Raleway Medium"/>
                <a:sym typeface="Raleway Medium"/>
              </a:rPr>
              <a:t>Carlos Parra Calderón</a:t>
            </a:r>
            <a:endParaRPr b="0" i="0" sz="1000" u="none" cap="none" strike="noStrike">
              <a:solidFill>
                <a:schemeClr val="lt1"/>
              </a:solidFill>
              <a:latin typeface="Raleway Medium"/>
              <a:ea typeface="Raleway Medium"/>
              <a:cs typeface="Raleway Medium"/>
              <a:sym typeface="Raleway Medium"/>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Jefe de Sección de Innovación Tecnológica</a:t>
            </a:r>
            <a:endParaRPr b="0" i="0" sz="8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SemiBold"/>
                <a:ea typeface="Raleway SemiBold"/>
                <a:cs typeface="Raleway SemiBold"/>
                <a:sym typeface="Raleway SemiBold"/>
              </a:rPr>
              <a:t>Hospital Universitario Virgen del Rocío</a:t>
            </a:r>
            <a:endParaRPr b="0" i="0" sz="800" u="none" cap="none" strike="noStrike">
              <a:solidFill>
                <a:schemeClr val="lt1"/>
              </a:solidFill>
              <a:latin typeface="Raleway"/>
              <a:ea typeface="Raleway"/>
              <a:cs typeface="Raleway"/>
              <a:sym typeface="Raleway"/>
            </a:endParaRPr>
          </a:p>
        </p:txBody>
      </p:sp>
      <p:sp>
        <p:nvSpPr>
          <p:cNvPr id="79" name="Google Shape;79;p2"/>
          <p:cNvSpPr txBox="1"/>
          <p:nvPr/>
        </p:nvSpPr>
        <p:spPr>
          <a:xfrm>
            <a:off x="599175" y="-1573200"/>
            <a:ext cx="221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aleway"/>
                <a:ea typeface="Raleway"/>
                <a:cs typeface="Raleway"/>
                <a:sym typeface="Raleway"/>
              </a:rPr>
              <a:t>Pilar López-Úbeda</a:t>
            </a:r>
            <a:endParaRPr b="0" i="0" sz="1400" u="none" cap="none" strike="noStrike">
              <a:solidFill>
                <a:srgbClr val="000000"/>
              </a:solidFill>
              <a:latin typeface="Raleway"/>
              <a:ea typeface="Raleway"/>
              <a:cs typeface="Raleway"/>
              <a:sym typeface="Raleway"/>
            </a:endParaRPr>
          </a:p>
        </p:txBody>
      </p:sp>
      <p:sp>
        <p:nvSpPr>
          <p:cNvPr id="80" name="Google Shape;80;p2"/>
          <p:cNvSpPr txBox="1"/>
          <p:nvPr/>
        </p:nvSpPr>
        <p:spPr>
          <a:xfrm>
            <a:off x="3407750" y="-1573200"/>
            <a:ext cx="221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aleway"/>
                <a:ea typeface="Raleway"/>
                <a:cs typeface="Raleway"/>
                <a:sym typeface="Raleway"/>
              </a:rPr>
              <a:t>Gabriel de Maeztu</a:t>
            </a:r>
            <a:endParaRPr b="0" i="0" sz="1400" u="none" cap="none" strike="noStrike">
              <a:solidFill>
                <a:srgbClr val="000000"/>
              </a:solidFill>
              <a:latin typeface="Raleway"/>
              <a:ea typeface="Raleway"/>
              <a:cs typeface="Raleway"/>
              <a:sym typeface="Raleway"/>
            </a:endParaRPr>
          </a:p>
        </p:txBody>
      </p:sp>
      <p:sp>
        <p:nvSpPr>
          <p:cNvPr id="81" name="Google Shape;81;p2"/>
          <p:cNvSpPr txBox="1"/>
          <p:nvPr/>
        </p:nvSpPr>
        <p:spPr>
          <a:xfrm>
            <a:off x="3407750" y="-906450"/>
            <a:ext cx="221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aleway"/>
                <a:ea typeface="Raleway"/>
                <a:cs typeface="Raleway"/>
                <a:sym typeface="Raleway"/>
              </a:rPr>
              <a:t>Juli Climent</a:t>
            </a:r>
            <a:endParaRPr b="0" i="0" sz="1400" u="none" cap="none" strike="noStrike">
              <a:solidFill>
                <a:srgbClr val="000000"/>
              </a:solidFill>
              <a:latin typeface="Raleway"/>
              <a:ea typeface="Raleway"/>
              <a:cs typeface="Raleway"/>
              <a:sym typeface="Raleway"/>
            </a:endParaRPr>
          </a:p>
        </p:txBody>
      </p:sp>
      <p:sp>
        <p:nvSpPr>
          <p:cNvPr id="82" name="Google Shape;82;p2"/>
          <p:cNvSpPr txBox="1"/>
          <p:nvPr/>
        </p:nvSpPr>
        <p:spPr>
          <a:xfrm>
            <a:off x="655700" y="-906450"/>
            <a:ext cx="2217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aleway"/>
                <a:ea typeface="Raleway"/>
                <a:cs typeface="Raleway"/>
                <a:sym typeface="Raleway"/>
              </a:rPr>
              <a:t>Ricardo Farreres</a:t>
            </a:r>
            <a:endParaRPr b="0" i="0" sz="1400" u="none" cap="none" strike="noStrike">
              <a:solidFill>
                <a:srgbClr val="000000"/>
              </a:solidFill>
              <a:latin typeface="Raleway"/>
              <a:ea typeface="Raleway"/>
              <a:cs typeface="Raleway"/>
              <a:sym typeface="Raleway"/>
            </a:endParaRPr>
          </a:p>
        </p:txBody>
      </p:sp>
      <p:sp>
        <p:nvSpPr>
          <p:cNvPr id="83" name="Google Shape;83;p2"/>
          <p:cNvSpPr/>
          <p:nvPr/>
        </p:nvSpPr>
        <p:spPr>
          <a:xfrm rot="10800000">
            <a:off x="4737788" y="1421775"/>
            <a:ext cx="1560600" cy="1690800"/>
          </a:xfrm>
          <a:prstGeom prst="round2SameRect">
            <a:avLst>
              <a:gd fmla="val 6094" name="adj1"/>
              <a:gd fmla="val 0" name="adj2"/>
            </a:avLst>
          </a:prstGeom>
          <a:solidFill>
            <a:srgbClr val="01130D"/>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txBox="1"/>
          <p:nvPr/>
        </p:nvSpPr>
        <p:spPr>
          <a:xfrm>
            <a:off x="4746638" y="2338250"/>
            <a:ext cx="1542900" cy="68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chemeClr val="lt1"/>
                </a:solidFill>
                <a:latin typeface="Raleway Medium"/>
                <a:ea typeface="Raleway Medium"/>
                <a:cs typeface="Raleway Medium"/>
                <a:sym typeface="Raleway Medium"/>
              </a:rPr>
              <a:t>Adolfo Muñoz Carrero</a:t>
            </a:r>
            <a:endParaRPr b="0" i="0" sz="1000" u="none" cap="none" strike="noStrike">
              <a:solidFill>
                <a:schemeClr val="lt1"/>
              </a:solidFill>
              <a:latin typeface="Raleway Medium"/>
              <a:ea typeface="Raleway Medium"/>
              <a:cs typeface="Raleway Medium"/>
              <a:sym typeface="Raleway Medium"/>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Jefe de Unidad de Investigación en Telemedicina y Salud Digital</a:t>
            </a:r>
            <a:endParaRPr b="0" i="0" sz="8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SemiBold"/>
                <a:ea typeface="Raleway SemiBold"/>
                <a:cs typeface="Raleway SemiBold"/>
                <a:sym typeface="Raleway SemiBold"/>
              </a:rPr>
              <a:t>Instituto de Salud Carlos III</a:t>
            </a:r>
            <a:endParaRPr b="0" i="0" sz="800" u="none" cap="none" strike="noStrike">
              <a:solidFill>
                <a:schemeClr val="lt1"/>
              </a:solidFill>
              <a:latin typeface="Raleway SemiBold"/>
              <a:ea typeface="Raleway SemiBold"/>
              <a:cs typeface="Raleway SemiBold"/>
              <a:sym typeface="Raleway SemiBold"/>
            </a:endParaRPr>
          </a:p>
        </p:txBody>
      </p:sp>
      <p:sp>
        <p:nvSpPr>
          <p:cNvPr id="85" name="Google Shape;85;p2"/>
          <p:cNvSpPr/>
          <p:nvPr/>
        </p:nvSpPr>
        <p:spPr>
          <a:xfrm rot="10800000">
            <a:off x="735950" y="1649975"/>
            <a:ext cx="1545300" cy="1526100"/>
          </a:xfrm>
          <a:prstGeom prst="round2SameRect">
            <a:avLst>
              <a:gd fmla="val 6094" name="adj1"/>
              <a:gd fmla="val 0" name="adj2"/>
            </a:avLst>
          </a:prstGeom>
          <a:solidFill>
            <a:srgbClr val="01130D"/>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763875" y="2337875"/>
            <a:ext cx="1542900" cy="68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chemeClr val="lt1"/>
                </a:solidFill>
                <a:latin typeface="Raleway Medium"/>
                <a:ea typeface="Raleway Medium"/>
                <a:cs typeface="Raleway Medium"/>
                <a:sym typeface="Raleway Medium"/>
              </a:rPr>
              <a:t>Artur Conesa</a:t>
            </a:r>
            <a:endParaRPr b="0" i="0" sz="1000" u="none" cap="none" strike="noStrike">
              <a:solidFill>
                <a:schemeClr val="lt1"/>
              </a:solidFill>
              <a:latin typeface="Raleway Medium"/>
              <a:ea typeface="Raleway Medium"/>
              <a:cs typeface="Raleway Medium"/>
              <a:sym typeface="Raleway Medium"/>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a:ea typeface="Raleway"/>
                <a:cs typeface="Raleway"/>
                <a:sym typeface="Raleway"/>
              </a:rPr>
              <a:t>Jefe de Documentación Clínica</a:t>
            </a:r>
            <a:endParaRPr b="0" i="0" sz="8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SemiBold"/>
                <a:ea typeface="Raleway SemiBold"/>
                <a:cs typeface="Raleway SemiBold"/>
                <a:sym typeface="Raleway SemiBold"/>
              </a:rPr>
              <a:t>Hospital Clínic de Barcelona</a:t>
            </a:r>
            <a:endParaRPr b="0" i="0" sz="800" u="none" cap="none" strike="noStrike">
              <a:solidFill>
                <a:schemeClr val="lt1"/>
              </a:solidFill>
              <a:latin typeface="Raleway SemiBold"/>
              <a:ea typeface="Raleway SemiBold"/>
              <a:cs typeface="Raleway SemiBold"/>
              <a:sym typeface="Raleway SemiBold"/>
            </a:endParaRPr>
          </a:p>
        </p:txBody>
      </p:sp>
      <p:sp>
        <p:nvSpPr>
          <p:cNvPr id="87" name="Google Shape;87;p2"/>
          <p:cNvSpPr/>
          <p:nvPr/>
        </p:nvSpPr>
        <p:spPr>
          <a:xfrm rot="10800000">
            <a:off x="2685750" y="3285575"/>
            <a:ext cx="1590600" cy="1566900"/>
          </a:xfrm>
          <a:prstGeom prst="round2SameRect">
            <a:avLst>
              <a:gd fmla="val 6094" name="adj1"/>
              <a:gd fmla="val 0" name="adj2"/>
            </a:avLst>
          </a:prstGeom>
          <a:solidFill>
            <a:srgbClr val="01130D"/>
          </a:solidFill>
          <a:ln cap="flat" cmpd="sng" w="19050">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2709600" y="3884100"/>
            <a:ext cx="1542900" cy="105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chemeClr val="lt1"/>
                </a:solidFill>
                <a:latin typeface="Raleway Medium"/>
                <a:ea typeface="Raleway Medium"/>
                <a:cs typeface="Raleway Medium"/>
                <a:sym typeface="Raleway Medium"/>
              </a:rPr>
              <a:t>Miguel Ángel Maciá Martínez</a:t>
            </a:r>
            <a:endParaRPr b="0" i="0" sz="1000" u="none" cap="none" strike="noStrike">
              <a:solidFill>
                <a:schemeClr val="lt1"/>
              </a:solidFill>
              <a:latin typeface="Raleway Medium"/>
              <a:ea typeface="Raleway Medium"/>
              <a:cs typeface="Raleway Medium"/>
              <a:sym typeface="Raleway Medium"/>
            </a:endParaRPr>
          </a:p>
          <a:p>
            <a:pPr indent="0" lvl="0" marL="0" marR="0" rtl="0" algn="ctr">
              <a:lnSpc>
                <a:spcPct val="120000"/>
              </a:lnSpc>
              <a:spcBef>
                <a:spcPts val="0"/>
              </a:spcBef>
              <a:spcAft>
                <a:spcPts val="0"/>
              </a:spcAft>
              <a:buClr>
                <a:srgbClr val="000000"/>
              </a:buClr>
              <a:buSzPts val="800"/>
              <a:buFont typeface="Arial"/>
              <a:buNone/>
            </a:pPr>
            <a:r>
              <a:rPr b="0" i="0" lang="es" sz="800" u="none" cap="none" strike="noStrike">
                <a:solidFill>
                  <a:srgbClr val="FFFFFF"/>
                </a:solidFill>
                <a:latin typeface="Raleway"/>
                <a:ea typeface="Raleway"/>
                <a:cs typeface="Raleway"/>
                <a:sym typeface="Raleway"/>
              </a:rPr>
              <a:t>Coordinador del Programa BIFAP</a:t>
            </a:r>
            <a:endParaRPr b="0" i="0" sz="8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800"/>
              <a:buFont typeface="Arial"/>
              <a:buNone/>
            </a:pPr>
            <a:r>
              <a:rPr b="0" i="0" lang="es" sz="800" u="none" cap="none" strike="noStrike">
                <a:solidFill>
                  <a:schemeClr val="lt1"/>
                </a:solidFill>
                <a:latin typeface="Raleway SemiBold"/>
                <a:ea typeface="Raleway SemiBold"/>
                <a:cs typeface="Raleway SemiBold"/>
                <a:sym typeface="Raleway SemiBold"/>
              </a:rPr>
              <a:t>AEMPS</a:t>
            </a:r>
            <a:endParaRPr b="0" i="0" sz="800" u="none" cap="none" strike="noStrike">
              <a:solidFill>
                <a:schemeClr val="lt1"/>
              </a:solidFill>
              <a:latin typeface="Raleway SemiBold"/>
              <a:ea typeface="Raleway SemiBold"/>
              <a:cs typeface="Raleway SemiBold"/>
              <a:sym typeface="Raleway SemiBold"/>
            </a:endParaRPr>
          </a:p>
        </p:txBody>
      </p:sp>
      <p:pic>
        <p:nvPicPr>
          <p:cNvPr id="89" name="Google Shape;89;p2"/>
          <p:cNvPicPr preferRelativeResize="0"/>
          <p:nvPr/>
        </p:nvPicPr>
        <p:blipFill rotWithShape="1">
          <a:blip r:embed="rId4">
            <a:alphaModFix/>
          </a:blip>
          <a:srcRect b="43332" l="8548" r="11413" t="4636"/>
          <a:stretch/>
        </p:blipFill>
        <p:spPr>
          <a:xfrm>
            <a:off x="2664150" y="2379625"/>
            <a:ext cx="1633800" cy="1593900"/>
          </a:xfrm>
          <a:prstGeom prst="ellipse">
            <a:avLst/>
          </a:prstGeom>
          <a:noFill/>
          <a:ln cap="flat" cmpd="sng" w="28575">
            <a:solidFill>
              <a:srgbClr val="FFC000"/>
            </a:solidFill>
            <a:prstDash val="solid"/>
            <a:round/>
            <a:headEnd len="sm" w="sm" type="none"/>
            <a:tailEnd len="sm" w="sm" type="none"/>
          </a:ln>
        </p:spPr>
      </p:pic>
      <p:pic>
        <p:nvPicPr>
          <p:cNvPr id="90" name="Google Shape;90;p2"/>
          <p:cNvPicPr preferRelativeResize="0"/>
          <p:nvPr/>
        </p:nvPicPr>
        <p:blipFill rotWithShape="1">
          <a:blip r:embed="rId5">
            <a:alphaModFix/>
          </a:blip>
          <a:srcRect b="5058" l="7917" r="3804" t="2460"/>
          <a:stretch/>
        </p:blipFill>
        <p:spPr>
          <a:xfrm>
            <a:off x="4685138" y="572400"/>
            <a:ext cx="1665900" cy="1690800"/>
          </a:xfrm>
          <a:prstGeom prst="ellipse">
            <a:avLst/>
          </a:prstGeom>
          <a:noFill/>
          <a:ln cap="flat" cmpd="sng" w="19050">
            <a:solidFill>
              <a:srgbClr val="FFC000"/>
            </a:solidFill>
            <a:prstDash val="solid"/>
            <a:round/>
            <a:headEnd len="sm" w="sm" type="none"/>
            <a:tailEnd len="sm" w="sm" type="none"/>
          </a:ln>
        </p:spPr>
      </p:pic>
      <p:pic>
        <p:nvPicPr>
          <p:cNvPr id="91" name="Google Shape;91;p2"/>
          <p:cNvPicPr preferRelativeResize="0"/>
          <p:nvPr/>
        </p:nvPicPr>
        <p:blipFill rotWithShape="1">
          <a:blip r:embed="rId6">
            <a:alphaModFix/>
          </a:blip>
          <a:srcRect b="10995" l="0" r="0" t="3701"/>
          <a:stretch/>
        </p:blipFill>
        <p:spPr>
          <a:xfrm>
            <a:off x="718425" y="521975"/>
            <a:ext cx="1633800" cy="1754700"/>
          </a:xfrm>
          <a:prstGeom prst="ellipse">
            <a:avLst/>
          </a:prstGeom>
          <a:noFill/>
          <a:ln cap="flat" cmpd="sng" w="19050">
            <a:solidFill>
              <a:srgbClr val="FFC000"/>
            </a:solidFill>
            <a:prstDash val="solid"/>
            <a:round/>
            <a:headEnd len="sm" w="sm" type="none"/>
            <a:tailEnd len="sm" w="sm" type="none"/>
          </a:ln>
        </p:spPr>
      </p:pic>
      <p:pic>
        <p:nvPicPr>
          <p:cNvPr id="92" name="Google Shape;92;p2"/>
          <p:cNvPicPr preferRelativeResize="0"/>
          <p:nvPr/>
        </p:nvPicPr>
        <p:blipFill rotWithShape="1">
          <a:blip r:embed="rId7">
            <a:alphaModFix/>
          </a:blip>
          <a:srcRect b="-460" l="0" r="0" t="4335"/>
          <a:stretch/>
        </p:blipFill>
        <p:spPr>
          <a:xfrm>
            <a:off x="6921500" y="2248800"/>
            <a:ext cx="1665900" cy="1690800"/>
          </a:xfrm>
          <a:prstGeom prst="ellipse">
            <a:avLst/>
          </a:prstGeom>
          <a:noFill/>
          <a:ln cap="flat" cmpd="sng" w="19050">
            <a:solidFill>
              <a:srgbClr val="FFC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3"/>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98" name="Google Shape;98;p3"/>
          <p:cNvSpPr txBox="1"/>
          <p:nvPr>
            <p:ph type="ctrTitle"/>
          </p:nvPr>
        </p:nvSpPr>
        <p:spPr>
          <a:xfrm>
            <a:off x="121550" y="209550"/>
            <a:ext cx="3286200" cy="38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891"/>
              <a:buNone/>
            </a:pPr>
            <a:r>
              <a:rPr lang="es" sz="1910">
                <a:solidFill>
                  <a:schemeClr val="lt1"/>
                </a:solidFill>
                <a:latin typeface="Raleway SemiBold"/>
                <a:ea typeface="Raleway SemiBold"/>
                <a:cs typeface="Raleway SemiBold"/>
                <a:sym typeface="Raleway SemiBold"/>
              </a:rPr>
              <a:t>Temas de discusión</a:t>
            </a:r>
            <a:endParaRPr sz="1910">
              <a:solidFill>
                <a:schemeClr val="lt1"/>
              </a:solidFill>
              <a:latin typeface="Raleway SemiBold"/>
              <a:ea typeface="Raleway SemiBold"/>
              <a:cs typeface="Raleway SemiBold"/>
              <a:sym typeface="Raleway SemiBold"/>
            </a:endParaRPr>
          </a:p>
        </p:txBody>
      </p:sp>
      <p:sp>
        <p:nvSpPr>
          <p:cNvPr id="99" name="Google Shape;99;p3"/>
          <p:cNvSpPr txBox="1"/>
          <p:nvPr/>
        </p:nvSpPr>
        <p:spPr>
          <a:xfrm>
            <a:off x="64400" y="782475"/>
            <a:ext cx="5610300" cy="3835500"/>
          </a:xfrm>
          <a:prstGeom prst="rect">
            <a:avLst/>
          </a:prstGeom>
          <a:noFill/>
          <a:ln>
            <a:noFill/>
          </a:ln>
        </p:spPr>
        <p:txBody>
          <a:bodyPr anchorCtr="0" anchor="ctr" bIns="91425" lIns="91425" spcFirstLastPara="1" rIns="91425" wrap="square" tIns="91425">
            <a:noAutofit/>
          </a:bodyPr>
          <a:lstStyle/>
          <a:p>
            <a:pPr indent="-323850" lvl="0" marL="457200" marR="0" rtl="0" algn="l">
              <a:lnSpc>
                <a:spcPct val="135000"/>
              </a:lnSpc>
              <a:spcBef>
                <a:spcPts val="0"/>
              </a:spcBef>
              <a:spcAft>
                <a:spcPts val="0"/>
              </a:spcAft>
              <a:buClr>
                <a:schemeClr val="lt1"/>
              </a:buClr>
              <a:buSzPts val="1500"/>
              <a:buFont typeface="Raleway"/>
              <a:buChar char="●"/>
            </a:pPr>
            <a:r>
              <a:rPr b="0" i="0" lang="es" sz="1500" u="none" cap="none" strike="noStrike">
                <a:solidFill>
                  <a:schemeClr val="lt1"/>
                </a:solidFill>
                <a:latin typeface="Raleway"/>
                <a:ea typeface="Raleway"/>
                <a:cs typeface="Raleway"/>
                <a:sym typeface="Raleway"/>
              </a:rPr>
              <a:t>Importancia de sistemas basados en IA en el ámbito clínico para generar datos accesibles.</a:t>
            </a:r>
            <a:endParaRPr b="0" i="0" sz="1500" u="none" cap="none" strike="noStrike">
              <a:solidFill>
                <a:schemeClr val="lt1"/>
              </a:solidFill>
              <a:latin typeface="Raleway"/>
              <a:ea typeface="Raleway"/>
              <a:cs typeface="Raleway"/>
              <a:sym typeface="Raleway"/>
            </a:endParaRPr>
          </a:p>
          <a:p>
            <a:pPr indent="-323850" lvl="0" marL="457200" marR="0" rtl="0" algn="l">
              <a:lnSpc>
                <a:spcPct val="135000"/>
              </a:lnSpc>
              <a:spcBef>
                <a:spcPts val="0"/>
              </a:spcBef>
              <a:spcAft>
                <a:spcPts val="0"/>
              </a:spcAft>
              <a:buClr>
                <a:schemeClr val="lt1"/>
              </a:buClr>
              <a:buSzPts val="1500"/>
              <a:buFont typeface="Raleway"/>
              <a:buChar char="●"/>
            </a:pPr>
            <a:r>
              <a:rPr b="0" i="0" lang="es" sz="1500" u="none" cap="none" strike="noStrike">
                <a:solidFill>
                  <a:schemeClr val="lt1"/>
                </a:solidFill>
                <a:latin typeface="Raleway"/>
                <a:ea typeface="Raleway"/>
                <a:cs typeface="Raleway"/>
                <a:sym typeface="Raleway"/>
              </a:rPr>
              <a:t>Relevancia de datos no estructurados y anonimización mediante técnicas de PLN.</a:t>
            </a:r>
            <a:endParaRPr b="0" i="0" sz="1500" u="none" cap="none" strike="noStrike">
              <a:solidFill>
                <a:schemeClr val="lt1"/>
              </a:solidFill>
              <a:latin typeface="Raleway"/>
              <a:ea typeface="Raleway"/>
              <a:cs typeface="Raleway"/>
              <a:sym typeface="Raleway"/>
            </a:endParaRPr>
          </a:p>
          <a:p>
            <a:pPr indent="-323850" lvl="0" marL="457200" marR="0" rtl="0" algn="l">
              <a:lnSpc>
                <a:spcPct val="135000"/>
              </a:lnSpc>
              <a:spcBef>
                <a:spcPts val="0"/>
              </a:spcBef>
              <a:spcAft>
                <a:spcPts val="0"/>
              </a:spcAft>
              <a:buClr>
                <a:schemeClr val="lt1"/>
              </a:buClr>
              <a:buSzPts val="1500"/>
              <a:buFont typeface="Raleway"/>
              <a:buChar char="●"/>
            </a:pPr>
            <a:r>
              <a:rPr b="0" i="0" lang="es" sz="1500" u="none" cap="none" strike="noStrike">
                <a:solidFill>
                  <a:schemeClr val="lt1"/>
                </a:solidFill>
                <a:latin typeface="Raleway"/>
                <a:ea typeface="Raleway"/>
                <a:cs typeface="Raleway"/>
                <a:sym typeface="Raleway"/>
              </a:rPr>
              <a:t>Usos y aplicaciones de los datos clínicos anonimizados en el entorno clínico.</a:t>
            </a:r>
            <a:endParaRPr b="0" i="0" sz="1500" u="none" cap="none" strike="noStrike">
              <a:solidFill>
                <a:schemeClr val="lt1"/>
              </a:solidFill>
              <a:latin typeface="Raleway"/>
              <a:ea typeface="Raleway"/>
              <a:cs typeface="Raleway"/>
              <a:sym typeface="Raleway"/>
            </a:endParaRPr>
          </a:p>
          <a:p>
            <a:pPr indent="-323850" lvl="0" marL="457200" marR="0" rtl="0" algn="l">
              <a:lnSpc>
                <a:spcPct val="135000"/>
              </a:lnSpc>
              <a:spcBef>
                <a:spcPts val="0"/>
              </a:spcBef>
              <a:spcAft>
                <a:spcPts val="0"/>
              </a:spcAft>
              <a:buClr>
                <a:schemeClr val="lt1"/>
              </a:buClr>
              <a:buSzPts val="1500"/>
              <a:buFont typeface="Raleway"/>
              <a:buChar char="●"/>
            </a:pPr>
            <a:r>
              <a:rPr b="0" i="0" lang="es" sz="1500" u="none" cap="none" strike="noStrike">
                <a:solidFill>
                  <a:schemeClr val="lt1"/>
                </a:solidFill>
                <a:latin typeface="Raleway"/>
                <a:ea typeface="Raleway"/>
                <a:cs typeface="Raleway"/>
                <a:sym typeface="Raleway"/>
              </a:rPr>
              <a:t>Dificultades, retos y aspectos éticos y legales para la generación de datos anonimizados en el entorno de salud.</a:t>
            </a:r>
            <a:endParaRPr b="0" i="0" sz="1565"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1000"/>
              </a:spcAft>
              <a:buClr>
                <a:srgbClr val="000000"/>
              </a:buClr>
              <a:buSzPts val="1500"/>
              <a:buFont typeface="Arial"/>
              <a:buNone/>
            </a:pPr>
            <a:r>
              <a:t/>
            </a:r>
            <a:endParaRPr b="0" i="0" sz="1500" u="none" cap="none" strike="noStrike">
              <a:solidFill>
                <a:schemeClr val="l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05" name="Google Shape;105;p4"/>
          <p:cNvSpPr txBox="1"/>
          <p:nvPr/>
        </p:nvSpPr>
        <p:spPr>
          <a:xfrm>
            <a:off x="316500" y="2308350"/>
            <a:ext cx="6170700" cy="27675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Jefe de Documentación Clínica. Hospital Clínic de Barcelona. </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Doctor en Medicina.  </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Diplomado en Gestión Hospitalaria. </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Experto en codificación clínica.</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Participa activamente en proyectos de aplicación de PLN mediante Machine Learning Supervisado sobre documentación textual de la Historia Clínica.</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Miembro de la Comissió Tècnica en Matèria de Documentació Clínica (CTMDC) del Departament de Salut. Generalitat de Catalunya.  </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Consultor en materia de codificación clínica. Divisió d’Anàlisi de la Demanda. Àrea de Sistemes d’Informació. Servei Català de la Salut. </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Profesor del Máster en Documentación Médica. Universitat Autònoma de Barcelona. </a:t>
            </a:r>
            <a:endParaRPr b="0" i="0" sz="110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06" name="Google Shape;106;p4"/>
          <p:cNvSpPr txBox="1"/>
          <p:nvPr/>
        </p:nvSpPr>
        <p:spPr>
          <a:xfrm>
            <a:off x="304800" y="152400"/>
            <a:ext cx="5562600" cy="77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10"/>
              <a:buFont typeface="Arial"/>
              <a:buNone/>
            </a:pPr>
            <a:r>
              <a:rPr b="0" i="0" lang="es" sz="1910" u="none" cap="none" strike="noStrike">
                <a:solidFill>
                  <a:schemeClr val="lt1"/>
                </a:solidFill>
                <a:latin typeface="Raleway SemiBold"/>
                <a:ea typeface="Raleway SemiBold"/>
                <a:cs typeface="Raleway SemiBold"/>
                <a:sym typeface="Raleway SemiBold"/>
              </a:rPr>
              <a:t>Biosketch - Artur Conesa</a:t>
            </a:r>
            <a:endParaRPr b="0" i="0" sz="191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910"/>
              <a:buFont typeface="Arial"/>
              <a:buNone/>
            </a:pPr>
            <a:r>
              <a:t/>
            </a:r>
            <a:endParaRPr b="0" i="0" sz="1910" u="none" cap="none" strike="noStrike">
              <a:solidFill>
                <a:schemeClr val="lt1"/>
              </a:solidFill>
              <a:latin typeface="Raleway SemiBold"/>
              <a:ea typeface="Raleway SemiBold"/>
              <a:cs typeface="Raleway SemiBold"/>
              <a:sym typeface="Raleway SemiBold"/>
            </a:endParaRPr>
          </a:p>
        </p:txBody>
      </p:sp>
      <p:pic>
        <p:nvPicPr>
          <p:cNvPr id="107" name="Google Shape;107;p4"/>
          <p:cNvPicPr preferRelativeResize="0"/>
          <p:nvPr/>
        </p:nvPicPr>
        <p:blipFill rotWithShape="1">
          <a:blip r:embed="rId4">
            <a:alphaModFix/>
          </a:blip>
          <a:srcRect b="11692" l="0" r="0" t="3142"/>
          <a:stretch/>
        </p:blipFill>
        <p:spPr>
          <a:xfrm>
            <a:off x="2488125" y="705975"/>
            <a:ext cx="1435200" cy="15381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5"/>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pic>
        <p:nvPicPr>
          <p:cNvPr id="113" name="Google Shape;113;p5"/>
          <p:cNvPicPr preferRelativeResize="0"/>
          <p:nvPr/>
        </p:nvPicPr>
        <p:blipFill rotWithShape="1">
          <a:blip r:embed="rId4">
            <a:alphaModFix/>
          </a:blip>
          <a:srcRect b="30613" l="0" r="0" t="0"/>
          <a:stretch/>
        </p:blipFill>
        <p:spPr>
          <a:xfrm>
            <a:off x="2048250" y="895950"/>
            <a:ext cx="1662900" cy="1731000"/>
          </a:xfrm>
          <a:prstGeom prst="ellipse">
            <a:avLst/>
          </a:prstGeom>
          <a:noFill/>
          <a:ln>
            <a:noFill/>
          </a:ln>
        </p:spPr>
      </p:pic>
      <p:sp>
        <p:nvSpPr>
          <p:cNvPr id="114" name="Google Shape;114;p5"/>
          <p:cNvSpPr txBox="1"/>
          <p:nvPr/>
        </p:nvSpPr>
        <p:spPr>
          <a:xfrm>
            <a:off x="361000" y="2752850"/>
            <a:ext cx="5450100" cy="23118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Responsable de la Unidad de Farmacoepidemiología en la División de Farmacoepidemiología y Farmacovigilancia. (Agencia Española de Medicamentos y Productos Sanitarios -AEMPS-, Departamento de Medicamentos de uso humano).</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Coordinador del Proyecto BIFAP (Base de Datos para la Investigación Farmacoepidemiológica en el Ámbito Público) de la AEMPS.</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Médico especialista en Farmacología clínica.</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Máster en evaluación sanitaria y acceso al mercado (Fármaco-Economía) de la Universidad Carlos III de Madrid</a:t>
            </a:r>
            <a:endParaRPr b="0" i="0" sz="110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10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15" name="Google Shape;115;p5"/>
          <p:cNvSpPr txBox="1"/>
          <p:nvPr/>
        </p:nvSpPr>
        <p:spPr>
          <a:xfrm>
            <a:off x="304800" y="152400"/>
            <a:ext cx="5562600" cy="77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10"/>
              <a:buFont typeface="Arial"/>
              <a:buNone/>
            </a:pPr>
            <a:r>
              <a:rPr b="0" i="0" lang="es" sz="1910" u="none" cap="none" strike="noStrike">
                <a:solidFill>
                  <a:schemeClr val="lt1"/>
                </a:solidFill>
                <a:latin typeface="Raleway SemiBold"/>
                <a:ea typeface="Raleway SemiBold"/>
                <a:cs typeface="Raleway SemiBold"/>
                <a:sym typeface="Raleway SemiBold"/>
              </a:rPr>
              <a:t>Biosketch - Miguel Ángel Maciá Martínez</a:t>
            </a:r>
            <a:endParaRPr b="0" i="0" sz="191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910"/>
              <a:buFont typeface="Arial"/>
              <a:buNone/>
            </a:pPr>
            <a:r>
              <a:t/>
            </a:r>
            <a:endParaRPr b="0" i="0" sz="1910" u="none" cap="none" strike="noStrike">
              <a:solidFill>
                <a:schemeClr val="lt1"/>
              </a:solidFill>
              <a:latin typeface="Raleway SemiBold"/>
              <a:ea typeface="Raleway SemiBold"/>
              <a:cs typeface="Raleway SemiBold"/>
              <a:sym typeface="Raleway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21" name="Google Shape;121;p6"/>
          <p:cNvSpPr txBox="1"/>
          <p:nvPr/>
        </p:nvSpPr>
        <p:spPr>
          <a:xfrm>
            <a:off x="316500" y="2308350"/>
            <a:ext cx="6731100" cy="27675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Doctor Ingeniero de Telecomunicación por la Universidad Politécnica de Madrid.</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Jefe de la Unidad de Investigación en Salud Digital del Instituto de Salud Carlos III.</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Entre las áreas de interés de su Unidad destacan nuevos servicios asistenciales basados en Telemedicina, Historia Clínica Electrónica, Estándares TIC en Salud, Interoperabilidad entre Sistemas de Información Sanitarios e Inteligencia Artificial aplicada a la Salud.</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Secretario del Comité Técnico de Normalización 139 de UNE (Tecnologías de la Información y las Comunicaciones para la Salud). Experto español asistente TC 251 del CEN y TC215 de ISO. Miembro del Grupo Asesor en Interoperabilidad Semántica de la Historia Clínica del Ministerio de Sanidad y Consumo.</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Investigador Principal en 10 proyectos e investigador en 45 (RACE, ESPRIT, ACTS, TELEMATICS, IST, e-TEN, CIP, etc).</a:t>
            </a:r>
            <a:endParaRPr b="0" i="0" sz="1100" u="none" cap="none" strike="noStrike">
              <a:solidFill>
                <a:schemeClr val="lt1"/>
              </a:solidFill>
              <a:latin typeface="Raleway SemiBold"/>
              <a:ea typeface="Raleway SemiBold"/>
              <a:cs typeface="Raleway SemiBold"/>
              <a:sym typeface="Raleway SemiBold"/>
            </a:endParaRPr>
          </a:p>
          <a:p>
            <a:pPr indent="-298450" lvl="0" marL="457200" marR="0" rtl="0" algn="l">
              <a:lnSpc>
                <a:spcPct val="115000"/>
              </a:lnSpc>
              <a:spcBef>
                <a:spcPts val="0"/>
              </a:spcBef>
              <a:spcAft>
                <a:spcPts val="0"/>
              </a:spcAft>
              <a:buClr>
                <a:schemeClr val="lt1"/>
              </a:buClr>
              <a:buSzPts val="1100"/>
              <a:buFont typeface="Raleway SemiBold"/>
              <a:buChar char="●"/>
            </a:pPr>
            <a:r>
              <a:rPr b="0" i="0" lang="es" sz="1100" u="none" cap="none" strike="noStrike">
                <a:solidFill>
                  <a:schemeClr val="lt1"/>
                </a:solidFill>
                <a:latin typeface="Raleway SemiBold"/>
                <a:ea typeface="Raleway SemiBold"/>
                <a:cs typeface="Raleway SemiBold"/>
                <a:sym typeface="Raleway SemiBold"/>
              </a:rPr>
              <a:t>Miembro de la Junta Directiva de la Sociedad Española de Informática para la Salud (SEIS)</a:t>
            </a:r>
            <a:endParaRPr b="0" i="0" sz="110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22" name="Google Shape;122;p6"/>
          <p:cNvSpPr txBox="1"/>
          <p:nvPr/>
        </p:nvSpPr>
        <p:spPr>
          <a:xfrm>
            <a:off x="304800" y="152400"/>
            <a:ext cx="5562600" cy="77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10"/>
              <a:buFont typeface="Arial"/>
              <a:buNone/>
            </a:pPr>
            <a:r>
              <a:rPr b="0" i="0" lang="es" sz="1910" u="none" cap="none" strike="noStrike">
                <a:solidFill>
                  <a:schemeClr val="lt1"/>
                </a:solidFill>
                <a:latin typeface="Raleway SemiBold"/>
                <a:ea typeface="Raleway SemiBold"/>
                <a:cs typeface="Raleway SemiBold"/>
                <a:sym typeface="Raleway SemiBold"/>
              </a:rPr>
              <a:t>Biosketch - Adolfo Muñoz Carrero</a:t>
            </a:r>
            <a:endParaRPr b="0" i="0" sz="191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910"/>
              <a:buFont typeface="Arial"/>
              <a:buNone/>
            </a:pPr>
            <a:r>
              <a:t/>
            </a:r>
            <a:endParaRPr b="0" i="0" sz="1910" u="none" cap="none" strike="noStrike">
              <a:solidFill>
                <a:schemeClr val="lt1"/>
              </a:solidFill>
              <a:latin typeface="Raleway SemiBold"/>
              <a:ea typeface="Raleway SemiBold"/>
              <a:cs typeface="Raleway SemiBold"/>
              <a:sym typeface="Raleway SemiBold"/>
            </a:endParaRPr>
          </a:p>
        </p:txBody>
      </p:sp>
      <p:pic>
        <p:nvPicPr>
          <p:cNvPr id="123" name="Google Shape;123;p6"/>
          <p:cNvPicPr preferRelativeResize="0"/>
          <p:nvPr/>
        </p:nvPicPr>
        <p:blipFill rotWithShape="1">
          <a:blip r:embed="rId4">
            <a:alphaModFix/>
          </a:blip>
          <a:srcRect b="18859" l="0" r="0" t="6384"/>
          <a:stretch/>
        </p:blipFill>
        <p:spPr>
          <a:xfrm>
            <a:off x="2523150" y="595650"/>
            <a:ext cx="1580700" cy="16509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7"/>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29" name="Google Shape;129;p7"/>
          <p:cNvSpPr txBox="1"/>
          <p:nvPr/>
        </p:nvSpPr>
        <p:spPr>
          <a:xfrm>
            <a:off x="142200" y="1143250"/>
            <a:ext cx="5887800" cy="3370123"/>
          </a:xfrm>
          <a:prstGeom prst="rect">
            <a:avLst/>
          </a:prstGeom>
          <a:noFill/>
          <a:ln>
            <a:noFill/>
          </a:ln>
        </p:spPr>
        <p:txBody>
          <a:bodyPr anchorCtr="0" anchor="t" bIns="91425" lIns="91425" spcFirstLastPara="1" rIns="91425" wrap="square" tIns="91425">
            <a:spAutoFit/>
          </a:bodyPr>
          <a:lstStyle/>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Licenciado en Ciencias Económicas, DEA en Ingeniería de Organización y Doctorando en Doctorando en Ingeniería del Software de la Universidad de Sevilla.</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Jefe de Sección de Innovación Tecnológica del Hospital Universitario Virgen del Rocío.</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Jefe del Grupo de Informática de la Salud Computacional del Instituto de Biomedicina de Sevilla.</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Coordinador del pasado proyecto H2020 “FAIR4Health: Improving Health Research in EU through FAIR Data” e investigador en los proyectos Healthy Cloud y EUCAIM.</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Miembro del Comité Director de IMPaCT Data.</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Junta Directiva de la Sociedad Española de Informática de la Salud (SEIS),</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Representante de España en International Medical Informatics Association (IMIA) y en European Federation for Medical Informatics (EFMI).</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Miembro de la Asociación Americana de Informática Médica AMIA.</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Miembro del Comité Técnico de Normalización 139 de Informática Médica de la Agencia Española de Normalización.</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Miembro de ISO 215 “Clinical Informatics” en nombre del CTN 139 de la AEN.</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Junta Directiva de la Asociación de Profesionales de Informática Sanitaria de Andalucía (APISA).</a:t>
            </a:r>
            <a:endParaRPr b="0" i="0" sz="1000" u="none" cap="none" strike="noStrike">
              <a:solidFill>
                <a:schemeClr val="lt1"/>
              </a:solidFill>
              <a:latin typeface="Raleway SemiBold"/>
              <a:ea typeface="Raleway SemiBold"/>
              <a:cs typeface="Raleway SemiBold"/>
              <a:sym typeface="Raleway SemiBold"/>
            </a:endParaRPr>
          </a:p>
          <a:p>
            <a:pPr indent="-292100" lvl="0" marL="457200" marR="0" rtl="0" algn="l">
              <a:lnSpc>
                <a:spcPct val="115000"/>
              </a:lnSpc>
              <a:spcBef>
                <a:spcPts val="0"/>
              </a:spcBef>
              <a:spcAft>
                <a:spcPts val="0"/>
              </a:spcAft>
              <a:buClr>
                <a:schemeClr val="lt1"/>
              </a:buClr>
              <a:buSzPts val="1000"/>
              <a:buFont typeface="Raleway SemiBold"/>
              <a:buChar char="●"/>
            </a:pPr>
            <a:r>
              <a:rPr b="0" i="0" lang="es" sz="1000" u="none" cap="none" strike="noStrike">
                <a:solidFill>
                  <a:schemeClr val="lt1"/>
                </a:solidFill>
                <a:latin typeface="Raleway SemiBold"/>
                <a:ea typeface="Raleway SemiBold"/>
                <a:cs typeface="Raleway SemiBold"/>
                <a:sym typeface="Raleway SemiBold"/>
              </a:rPr>
              <a:t>Miembro de la Sociedad Española de Procesamiento del Lenguaje Natural SEPLN.</a:t>
            </a:r>
            <a:endParaRPr b="0" i="0" sz="1000" u="none" cap="none" strike="noStrike">
              <a:solidFill>
                <a:schemeClr val="lt1"/>
              </a:solidFill>
              <a:latin typeface="Raleway SemiBold"/>
              <a:ea typeface="Raleway SemiBold"/>
              <a:cs typeface="Raleway SemiBold"/>
              <a:sym typeface="Raleway SemiBold"/>
            </a:endParaRPr>
          </a:p>
        </p:txBody>
      </p:sp>
      <p:sp>
        <p:nvSpPr>
          <p:cNvPr id="130" name="Google Shape;130;p7"/>
          <p:cNvSpPr txBox="1"/>
          <p:nvPr/>
        </p:nvSpPr>
        <p:spPr>
          <a:xfrm>
            <a:off x="304800" y="152400"/>
            <a:ext cx="5562600" cy="77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10"/>
              <a:buFont typeface="Arial"/>
              <a:buNone/>
            </a:pPr>
            <a:r>
              <a:rPr b="0" i="0" lang="es" sz="1910" u="none" cap="none" strike="noStrike">
                <a:solidFill>
                  <a:schemeClr val="lt1"/>
                </a:solidFill>
                <a:latin typeface="Raleway SemiBold"/>
                <a:ea typeface="Raleway SemiBold"/>
                <a:cs typeface="Raleway SemiBold"/>
                <a:sym typeface="Raleway SemiBold"/>
              </a:rPr>
              <a:t>Biosketch - Carlos Luis Parra Calderón </a:t>
            </a:r>
            <a:endParaRPr b="0" i="0" sz="1910" u="none" cap="none" strike="noStrike">
              <a:solidFill>
                <a:schemeClr val="lt1"/>
              </a:solidFill>
              <a:latin typeface="Raleway SemiBold"/>
              <a:ea typeface="Raleway SemiBold"/>
              <a:cs typeface="Raleway SemiBold"/>
              <a:sym typeface="Raleway SemiBold"/>
            </a:endParaRPr>
          </a:p>
          <a:p>
            <a:pPr indent="0" lvl="0" marL="0" marR="0" rtl="0" algn="l">
              <a:lnSpc>
                <a:spcPct val="100000"/>
              </a:lnSpc>
              <a:spcBef>
                <a:spcPts val="0"/>
              </a:spcBef>
              <a:spcAft>
                <a:spcPts val="0"/>
              </a:spcAft>
              <a:buClr>
                <a:srgbClr val="000000"/>
              </a:buClr>
              <a:buSzPts val="1910"/>
              <a:buFont typeface="Arial"/>
              <a:buNone/>
            </a:pPr>
            <a:r>
              <a:t/>
            </a:r>
            <a:endParaRPr b="0" i="0" sz="1910" u="none" cap="none" strike="noStrike">
              <a:solidFill>
                <a:schemeClr val="lt1"/>
              </a:solidFill>
              <a:latin typeface="Raleway SemiBold"/>
              <a:ea typeface="Raleway SemiBold"/>
              <a:cs typeface="Raleway SemiBold"/>
              <a:sym typeface="Raleway SemiBold"/>
            </a:endParaRPr>
          </a:p>
        </p:txBody>
      </p:sp>
      <p:pic>
        <p:nvPicPr>
          <p:cNvPr id="131" name="Google Shape;131;p7"/>
          <p:cNvPicPr preferRelativeResize="0"/>
          <p:nvPr/>
        </p:nvPicPr>
        <p:blipFill rotWithShape="1">
          <a:blip r:embed="rId4">
            <a:alphaModFix/>
          </a:blip>
          <a:srcRect b="0" l="0" r="0" t="0"/>
          <a:stretch/>
        </p:blipFill>
        <p:spPr>
          <a:xfrm>
            <a:off x="6867825" y="1703100"/>
            <a:ext cx="1610100" cy="17373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1cfef8f1fed_0_1"/>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37" name="Google Shape;137;g1cfef8f1fed_0_1"/>
          <p:cNvSpPr txBox="1"/>
          <p:nvPr>
            <p:ph type="title"/>
          </p:nvPr>
        </p:nvSpPr>
        <p:spPr>
          <a:xfrm>
            <a:off x="311700" y="445025"/>
            <a:ext cx="8520600" cy="4818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 sz="1600">
                <a:solidFill>
                  <a:schemeClr val="lt1"/>
                </a:solidFill>
              </a:rPr>
              <a:t> Artur Conesa. Documentación Clínica. Hospital Clínic de Barcelona (1) </a:t>
            </a:r>
            <a:endParaRPr sz="1600">
              <a:solidFill>
                <a:schemeClr val="lt1"/>
              </a:solidFill>
            </a:endParaRPr>
          </a:p>
        </p:txBody>
      </p:sp>
      <p:sp>
        <p:nvSpPr>
          <p:cNvPr id="138" name="Google Shape;138;g1cfef8f1fed_0_1"/>
          <p:cNvSpPr txBox="1"/>
          <p:nvPr>
            <p:ph idx="1" type="body"/>
          </p:nvPr>
        </p:nvSpPr>
        <p:spPr>
          <a:xfrm>
            <a:off x="311700" y="1152474"/>
            <a:ext cx="8520600" cy="3702900"/>
          </a:xfrm>
          <a:prstGeom prst="rect">
            <a:avLst/>
          </a:prstGeom>
          <a:gradFill>
            <a:gsLst>
              <a:gs pos="0">
                <a:srgbClr val="89AEFF"/>
              </a:gs>
              <a:gs pos="50000">
                <a:srgbClr val="B7CAFF"/>
              </a:gs>
              <a:gs pos="100000">
                <a:srgbClr val="DBE5FF"/>
              </a:gs>
            </a:gsLst>
            <a:lin ang="5400012" scaled="0"/>
          </a:gradFill>
          <a:ln>
            <a:noFill/>
          </a:ln>
        </p:spPr>
        <p:txBody>
          <a:bodyPr anchorCtr="0" anchor="t" bIns="91425" lIns="91425" spcFirstLastPara="1" rIns="91425" wrap="square" tIns="91425">
            <a:normAutofit fontScale="77500" lnSpcReduction="20000"/>
          </a:bodyPr>
          <a:lstStyle/>
          <a:p>
            <a:pPr indent="0" lvl="0" marL="114300" rtl="0" algn="l">
              <a:lnSpc>
                <a:spcPct val="115000"/>
              </a:lnSpc>
              <a:spcBef>
                <a:spcPts val="0"/>
              </a:spcBef>
              <a:spcAft>
                <a:spcPts val="0"/>
              </a:spcAft>
              <a:buClr>
                <a:srgbClr val="C00000"/>
              </a:buClr>
              <a:buSzPct val="111455"/>
              <a:buNone/>
            </a:pPr>
            <a:r>
              <a:rPr lang="es" sz="1900">
                <a:solidFill>
                  <a:schemeClr val="dk1"/>
                </a:solidFill>
              </a:rPr>
              <a:t>IMPORTANCIA:</a:t>
            </a:r>
            <a:br>
              <a:rPr lang="es" sz="1200">
                <a:solidFill>
                  <a:schemeClr val="dk1"/>
                </a:solidFill>
              </a:rPr>
            </a:br>
            <a:endParaRPr sz="1200">
              <a:solidFill>
                <a:schemeClr val="dk1"/>
              </a:solidFill>
            </a:endParaRPr>
          </a:p>
          <a:p>
            <a:pPr indent="-332814" lvl="0" marL="457200" rtl="0" algn="l">
              <a:lnSpc>
                <a:spcPct val="110000"/>
              </a:lnSpc>
              <a:spcBef>
                <a:spcPts val="0"/>
              </a:spcBef>
              <a:spcAft>
                <a:spcPts val="0"/>
              </a:spcAft>
              <a:buClr>
                <a:srgbClr val="C00000"/>
              </a:buClr>
              <a:buSzPct val="151260"/>
              <a:buChar char="●"/>
            </a:pPr>
            <a:r>
              <a:rPr b="1" lang="es" sz="1400">
                <a:solidFill>
                  <a:schemeClr val="dk1"/>
                </a:solidFill>
              </a:rPr>
              <a:t>Necesidad</a:t>
            </a:r>
            <a:r>
              <a:rPr lang="es" sz="1400">
                <a:solidFill>
                  <a:schemeClr val="dk1"/>
                </a:solidFill>
              </a:rPr>
              <a:t> de extraer información útil para mejorar asistencia y para investigación clínica.</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Accesibilidad a datos previamente estructurados.</a:t>
            </a:r>
            <a:br>
              <a:rPr lang="es">
                <a:solidFill>
                  <a:schemeClr val="dk1"/>
                </a:solidFill>
              </a:rPr>
            </a:br>
            <a:r>
              <a:rPr lang="es">
                <a:solidFill>
                  <a:schemeClr val="dk1"/>
                </a:solidFill>
              </a:rPr>
              <a:t>(laboratorio, tratamientos, diagnósticos y procedimientos codificados).</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Difícil acceso a datos no estructurados en los textos clínicos (informes, notas de seguimiento médico).</a:t>
            </a:r>
            <a:endParaRPr/>
          </a:p>
          <a:p>
            <a:pPr indent="-317500" lvl="1" marL="914400" rtl="0" algn="l">
              <a:lnSpc>
                <a:spcPct val="110000"/>
              </a:lnSpc>
              <a:spcBef>
                <a:spcPts val="0"/>
              </a:spcBef>
              <a:spcAft>
                <a:spcPts val="0"/>
              </a:spcAft>
              <a:buClr>
                <a:srgbClr val="C00000"/>
              </a:buClr>
              <a:buSzPct val="117647"/>
              <a:buNone/>
            </a:pPr>
            <a:r>
              <a:t/>
            </a:r>
            <a:endParaRPr>
              <a:solidFill>
                <a:schemeClr val="dk1"/>
              </a:solidFill>
            </a:endParaRPr>
          </a:p>
          <a:p>
            <a:pPr indent="-332814" lvl="0" marL="457200" rtl="0" algn="l">
              <a:lnSpc>
                <a:spcPct val="110000"/>
              </a:lnSpc>
              <a:spcBef>
                <a:spcPts val="0"/>
              </a:spcBef>
              <a:spcAft>
                <a:spcPts val="0"/>
              </a:spcAft>
              <a:buClr>
                <a:srgbClr val="C00000"/>
              </a:buClr>
              <a:buSzPct val="151260"/>
              <a:buChar char="●"/>
            </a:pPr>
            <a:r>
              <a:rPr b="1" lang="es" sz="1400">
                <a:solidFill>
                  <a:schemeClr val="dk1"/>
                </a:solidFill>
              </a:rPr>
              <a:t>Experiencia positiva</a:t>
            </a:r>
            <a:r>
              <a:rPr lang="es" sz="1400">
                <a:solidFill>
                  <a:schemeClr val="dk1"/>
                </a:solidFill>
              </a:rPr>
              <a:t> en la aplicación de tecnologías de PLN en los textos clínicos para codificar diagnósticos y procedimientos médicos con terminologías (CIE-10-ES)</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Herramientas que aprenden por iteración y que requieren de supervisión.</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Aplicación condicionada por los objetivos de los CMBDs: Normativa estricta que limita la identificación de entidades.</a:t>
            </a:r>
            <a:endParaRPr/>
          </a:p>
          <a:p>
            <a:pPr indent="-317500" lvl="1" marL="914400" rtl="0" algn="l">
              <a:lnSpc>
                <a:spcPct val="110000"/>
              </a:lnSpc>
              <a:spcBef>
                <a:spcPts val="0"/>
              </a:spcBef>
              <a:spcAft>
                <a:spcPts val="0"/>
              </a:spcAft>
              <a:buClr>
                <a:srgbClr val="C00000"/>
              </a:buClr>
              <a:buSzPct val="117647"/>
              <a:buNone/>
            </a:pPr>
            <a:r>
              <a:t/>
            </a:r>
            <a:endParaRPr>
              <a:solidFill>
                <a:schemeClr val="dk1"/>
              </a:solidFill>
            </a:endParaRPr>
          </a:p>
          <a:p>
            <a:pPr indent="-332814" lvl="0" marL="457200" rtl="0" algn="l">
              <a:lnSpc>
                <a:spcPct val="110000"/>
              </a:lnSpc>
              <a:spcBef>
                <a:spcPts val="0"/>
              </a:spcBef>
              <a:spcAft>
                <a:spcPts val="0"/>
              </a:spcAft>
              <a:buClr>
                <a:srgbClr val="C00000"/>
              </a:buClr>
              <a:buSzPct val="151260"/>
              <a:buChar char="●"/>
            </a:pPr>
            <a:r>
              <a:rPr b="1" lang="es" sz="1400">
                <a:solidFill>
                  <a:schemeClr val="dk1"/>
                </a:solidFill>
              </a:rPr>
              <a:t>Aplicación de nuevas tecnologías para extraer datos de la HCE</a:t>
            </a:r>
            <a:r>
              <a:rPr lang="es" sz="1400">
                <a:solidFill>
                  <a:schemeClr val="dk1"/>
                </a:solidFill>
              </a:rPr>
              <a:t>, planteado por los investigadores para obtener:</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Información de utilidad asistencial en forma de protocolos y ayudas a la decisión médica.</a:t>
            </a:r>
            <a:endParaRPr/>
          </a:p>
          <a:p>
            <a:pPr indent="-309655" lvl="1" marL="914400" rtl="0" algn="l">
              <a:lnSpc>
                <a:spcPct val="110000"/>
              </a:lnSpc>
              <a:spcBef>
                <a:spcPts val="0"/>
              </a:spcBef>
              <a:spcAft>
                <a:spcPts val="0"/>
              </a:spcAft>
              <a:buClr>
                <a:srgbClr val="C00000"/>
              </a:buClr>
              <a:buSzPct val="117647"/>
              <a:buFont typeface="Noto Sans Symbols"/>
              <a:buChar char="▪"/>
            </a:pPr>
            <a:r>
              <a:rPr lang="es">
                <a:solidFill>
                  <a:schemeClr val="dk1"/>
                </a:solidFill>
              </a:rPr>
              <a:t>Información detallada no estructurada para la investigación clínica.</a:t>
            </a:r>
            <a:endParaRPr/>
          </a:p>
          <a:p>
            <a:pPr indent="-228600" lvl="0" marL="457200" rtl="0" algn="l">
              <a:lnSpc>
                <a:spcPct val="110000"/>
              </a:lnSpc>
              <a:spcBef>
                <a:spcPts val="0"/>
              </a:spcBef>
              <a:spcAft>
                <a:spcPts val="0"/>
              </a:spcAft>
              <a:buClr>
                <a:srgbClr val="C00000"/>
              </a:buClr>
              <a:buSzPct val="151260"/>
              <a:buNone/>
            </a:pPr>
            <a:r>
              <a:t/>
            </a:r>
            <a:endParaRPr sz="1400">
              <a:solidFill>
                <a:schemeClr val="dk1"/>
              </a:solidFill>
            </a:endParaRPr>
          </a:p>
          <a:p>
            <a:pPr indent="-332814" lvl="0" marL="457200" rtl="0" algn="l">
              <a:lnSpc>
                <a:spcPct val="110000"/>
              </a:lnSpc>
              <a:spcBef>
                <a:spcPts val="0"/>
              </a:spcBef>
              <a:spcAft>
                <a:spcPts val="0"/>
              </a:spcAft>
              <a:buClr>
                <a:srgbClr val="C00000"/>
              </a:buClr>
              <a:buSzPct val="151260"/>
              <a:buChar char="●"/>
            </a:pPr>
            <a:r>
              <a:rPr b="1" lang="es" sz="1400">
                <a:solidFill>
                  <a:schemeClr val="dk1"/>
                </a:solidFill>
              </a:rPr>
              <a:t>Oportunidad</a:t>
            </a:r>
            <a:r>
              <a:rPr lang="es" sz="1400">
                <a:solidFill>
                  <a:schemeClr val="dk1"/>
                </a:solidFill>
              </a:rPr>
              <a:t>: Inclusión, como parte fundamental del proyecto COVID, de la identificación de conceptos de interés referentes a pacientes hospitalizados con la infección, existentes en forma de datos no estructurados en los informes médicos, identificables mediante herramientas de PLN y que complementen los datos estructurados ya disponibles en la HCE.</a:t>
            </a:r>
            <a:endParaRPr/>
          </a:p>
          <a:p>
            <a:pPr indent="-228600" lvl="0" marL="457200" rtl="0" algn="just">
              <a:lnSpc>
                <a:spcPct val="115000"/>
              </a:lnSpc>
              <a:spcBef>
                <a:spcPts val="0"/>
              </a:spcBef>
              <a:spcAft>
                <a:spcPts val="0"/>
              </a:spcAft>
              <a:buSzPct val="176470"/>
              <a:buNone/>
            </a:pPr>
            <a:r>
              <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g1cfef8f1fed_0_6"/>
          <p:cNvPicPr preferRelativeResize="0"/>
          <p:nvPr/>
        </p:nvPicPr>
        <p:blipFill rotWithShape="1">
          <a:blip r:embed="rId3">
            <a:alphaModFix/>
          </a:blip>
          <a:srcRect b="0" l="0" r="0" t="0"/>
          <a:stretch/>
        </p:blipFill>
        <p:spPr>
          <a:xfrm rot="10800000">
            <a:off x="-5899" y="0"/>
            <a:ext cx="9155799" cy="5287075"/>
          </a:xfrm>
          <a:prstGeom prst="rect">
            <a:avLst/>
          </a:prstGeom>
          <a:noFill/>
          <a:ln>
            <a:noFill/>
          </a:ln>
        </p:spPr>
      </p:pic>
      <p:sp>
        <p:nvSpPr>
          <p:cNvPr id="144" name="Google Shape;144;g1cfef8f1fed_0_6"/>
          <p:cNvSpPr txBox="1"/>
          <p:nvPr>
            <p:ph type="title"/>
          </p:nvPr>
        </p:nvSpPr>
        <p:spPr>
          <a:xfrm>
            <a:off x="311700" y="445025"/>
            <a:ext cx="8520600" cy="494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s" sz="1200">
                <a:solidFill>
                  <a:schemeClr val="lt1"/>
                </a:solidFill>
              </a:rPr>
              <a:t> </a:t>
            </a:r>
            <a:r>
              <a:rPr lang="es" sz="1600">
                <a:solidFill>
                  <a:schemeClr val="lt1"/>
                </a:solidFill>
              </a:rPr>
              <a:t>Artur Conesa. Documentación Clínica. Hospital Clínic de Barcelona (2) </a:t>
            </a:r>
            <a:endParaRPr sz="1600">
              <a:solidFill>
                <a:schemeClr val="lt1"/>
              </a:solidFill>
            </a:endParaRPr>
          </a:p>
        </p:txBody>
      </p:sp>
      <p:sp>
        <p:nvSpPr>
          <p:cNvPr id="145" name="Google Shape;145;g1cfef8f1fed_0_6"/>
          <p:cNvSpPr txBox="1"/>
          <p:nvPr>
            <p:ph idx="1" type="body"/>
          </p:nvPr>
        </p:nvSpPr>
        <p:spPr>
          <a:xfrm>
            <a:off x="311700" y="1152475"/>
            <a:ext cx="8520600" cy="3416400"/>
          </a:xfrm>
          <a:prstGeom prst="rect">
            <a:avLst/>
          </a:prstGeom>
          <a:gradFill>
            <a:gsLst>
              <a:gs pos="0">
                <a:srgbClr val="89AEFF"/>
              </a:gs>
              <a:gs pos="50000">
                <a:srgbClr val="B7CAFF"/>
              </a:gs>
              <a:gs pos="100000">
                <a:srgbClr val="DBE5FF"/>
              </a:gs>
            </a:gsLst>
            <a:lin ang="5400012" scaled="0"/>
          </a:grad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rgbClr val="C00000"/>
              </a:buClr>
              <a:buSzPts val="1800"/>
              <a:buNone/>
            </a:pPr>
            <a:r>
              <a:rPr lang="es">
                <a:solidFill>
                  <a:schemeClr val="dk1"/>
                </a:solidFill>
              </a:rPr>
              <a:t>Algunas consideraciones:</a:t>
            </a:r>
            <a:endParaRPr/>
          </a:p>
          <a:p>
            <a:pPr indent="-323999" lvl="0" marL="323999" rtl="0" algn="l">
              <a:lnSpc>
                <a:spcPct val="115000"/>
              </a:lnSpc>
              <a:spcBef>
                <a:spcPts val="0"/>
              </a:spcBef>
              <a:spcAft>
                <a:spcPts val="0"/>
              </a:spcAft>
              <a:buClr>
                <a:srgbClr val="C00000"/>
              </a:buClr>
              <a:buSzPts val="1800"/>
              <a:buNone/>
            </a:pPr>
            <a:r>
              <a:t/>
            </a:r>
            <a:endParaRPr>
              <a:solidFill>
                <a:schemeClr val="dk1"/>
              </a:solidFill>
            </a:endParaRPr>
          </a:p>
          <a:p>
            <a:pPr indent="-317500" lvl="1" marL="914400" rtl="0" algn="l">
              <a:lnSpc>
                <a:spcPct val="115000"/>
              </a:lnSpc>
              <a:spcBef>
                <a:spcPts val="0"/>
              </a:spcBef>
              <a:spcAft>
                <a:spcPts val="0"/>
              </a:spcAft>
              <a:buClr>
                <a:srgbClr val="C00000"/>
              </a:buClr>
              <a:buSzPts val="1750"/>
              <a:buFont typeface="Arial"/>
              <a:buChar char="•"/>
            </a:pPr>
            <a:r>
              <a:rPr lang="es">
                <a:solidFill>
                  <a:schemeClr val="dk1"/>
                </a:solidFill>
              </a:rPr>
              <a:t>Muchos </a:t>
            </a:r>
            <a:r>
              <a:rPr b="1" lang="es">
                <a:solidFill>
                  <a:schemeClr val="dk1"/>
                </a:solidFill>
              </a:rPr>
              <a:t>conceptos de interés asistencial y para la investigación sólo se encuentran en los textos clínicos </a:t>
            </a:r>
            <a:r>
              <a:rPr lang="es">
                <a:solidFill>
                  <a:schemeClr val="dk1"/>
                </a:solidFill>
              </a:rPr>
              <a:t>en soporte electrónico pero no son accesibles porque no están estructurados. </a:t>
            </a:r>
            <a:br>
              <a:rPr lang="es">
                <a:solidFill>
                  <a:schemeClr val="dk1"/>
                </a:solidFill>
              </a:rPr>
            </a:br>
            <a:r>
              <a:rPr lang="es">
                <a:solidFill>
                  <a:schemeClr val="dk1"/>
                </a:solidFill>
              </a:rPr>
              <a:t>La tecnología del lenguaje aplicada a datos clínicos puede facilitar el acceso a los mismos. </a:t>
            </a:r>
            <a:endParaRPr/>
          </a:p>
          <a:p>
            <a:pPr indent="-206375" lvl="1" marL="914400" rtl="0" algn="l">
              <a:lnSpc>
                <a:spcPct val="115000"/>
              </a:lnSpc>
              <a:spcBef>
                <a:spcPts val="0"/>
              </a:spcBef>
              <a:spcAft>
                <a:spcPts val="0"/>
              </a:spcAft>
              <a:buClr>
                <a:srgbClr val="C00000"/>
              </a:buClr>
              <a:buSzPts val="1750"/>
              <a:buFont typeface="Arial"/>
              <a:buNone/>
            </a:pPr>
            <a:r>
              <a:t/>
            </a:r>
            <a:endParaRPr>
              <a:solidFill>
                <a:schemeClr val="dk1"/>
              </a:solidFill>
            </a:endParaRPr>
          </a:p>
          <a:p>
            <a:pPr indent="-317500" lvl="1" marL="914400" rtl="0" algn="l">
              <a:lnSpc>
                <a:spcPct val="115000"/>
              </a:lnSpc>
              <a:spcBef>
                <a:spcPts val="0"/>
              </a:spcBef>
              <a:spcAft>
                <a:spcPts val="0"/>
              </a:spcAft>
              <a:buClr>
                <a:srgbClr val="C00000"/>
              </a:buClr>
              <a:buSzPts val="1750"/>
              <a:buFont typeface="Arial"/>
              <a:buChar char="•"/>
            </a:pPr>
            <a:r>
              <a:rPr lang="es">
                <a:solidFill>
                  <a:schemeClr val="dk1"/>
                </a:solidFill>
              </a:rPr>
              <a:t>El uso de sistemas basados en IA (PLN) conlleva la necesidad de una </a:t>
            </a:r>
            <a:r>
              <a:rPr b="1" lang="es">
                <a:solidFill>
                  <a:schemeClr val="dk1"/>
                </a:solidFill>
              </a:rPr>
              <a:t>supervisión y entrenamiento continuados</a:t>
            </a:r>
            <a:r>
              <a:rPr lang="es">
                <a:solidFill>
                  <a:schemeClr val="dk1"/>
                </a:solidFill>
              </a:rPr>
              <a:t> para garantizar la correcta identificación de entidades.</a:t>
            </a:r>
            <a:endParaRPr/>
          </a:p>
          <a:p>
            <a:pPr indent="-206375" lvl="1" marL="914400" rtl="0" algn="l">
              <a:lnSpc>
                <a:spcPct val="115000"/>
              </a:lnSpc>
              <a:spcBef>
                <a:spcPts val="0"/>
              </a:spcBef>
              <a:spcAft>
                <a:spcPts val="0"/>
              </a:spcAft>
              <a:buClr>
                <a:srgbClr val="C00000"/>
              </a:buClr>
              <a:buSzPts val="1750"/>
              <a:buFont typeface="Arial"/>
              <a:buNone/>
            </a:pPr>
            <a:r>
              <a:t/>
            </a:r>
            <a:endParaRPr>
              <a:solidFill>
                <a:schemeClr val="dk1"/>
              </a:solidFill>
            </a:endParaRPr>
          </a:p>
          <a:p>
            <a:pPr indent="-317500" lvl="1" marL="914400" rtl="0" algn="l">
              <a:lnSpc>
                <a:spcPct val="115000"/>
              </a:lnSpc>
              <a:spcBef>
                <a:spcPts val="0"/>
              </a:spcBef>
              <a:spcAft>
                <a:spcPts val="0"/>
              </a:spcAft>
              <a:buClr>
                <a:srgbClr val="C00000"/>
              </a:buClr>
              <a:buSzPts val="1750"/>
              <a:buFont typeface="Arial"/>
              <a:buChar char="•"/>
            </a:pPr>
            <a:r>
              <a:rPr lang="es">
                <a:solidFill>
                  <a:schemeClr val="dk1"/>
                </a:solidFill>
              </a:rPr>
              <a:t>En un proyecto de investigación, la </a:t>
            </a:r>
            <a:r>
              <a:rPr b="1" lang="es">
                <a:solidFill>
                  <a:schemeClr val="dk1"/>
                </a:solidFill>
              </a:rPr>
              <a:t>anonimización</a:t>
            </a:r>
            <a:r>
              <a:rPr lang="es">
                <a:solidFill>
                  <a:schemeClr val="dk1"/>
                </a:solidFill>
              </a:rPr>
              <a:t> de datos personales (indicadores directos e indirectos) </a:t>
            </a:r>
            <a:r>
              <a:rPr b="1" lang="es">
                <a:solidFill>
                  <a:schemeClr val="dk1"/>
                </a:solidFill>
              </a:rPr>
              <a:t>es esencial</a:t>
            </a:r>
            <a:r>
              <a:rPr lang="es">
                <a:solidFill>
                  <a:schemeClr val="dk1"/>
                </a:solidFill>
              </a:rPr>
              <a:t>. Deben poderse analizar los </a:t>
            </a:r>
            <a:r>
              <a:rPr b="1" lang="es">
                <a:solidFill>
                  <a:schemeClr val="dk1"/>
                </a:solidFill>
              </a:rPr>
              <a:t>riesgos de reidentificación</a:t>
            </a:r>
            <a:r>
              <a:rPr lang="es">
                <a:solidFill>
                  <a:schemeClr val="dk1"/>
                </a:solidFill>
              </a:rPr>
              <a:t>.</a:t>
            </a:r>
            <a:endParaRPr/>
          </a:p>
          <a:p>
            <a:pPr indent="-317500" lvl="1" marL="914400" rtl="0" algn="l">
              <a:lnSpc>
                <a:spcPct val="115000"/>
              </a:lnSpc>
              <a:spcBef>
                <a:spcPts val="0"/>
              </a:spcBef>
              <a:spcAft>
                <a:spcPts val="0"/>
              </a:spcAft>
              <a:buClr>
                <a:srgbClr val="C00000"/>
              </a:buClr>
              <a:buSzPts val="1400"/>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