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Montserra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056AC6-5CDD-47A2-A9D2-B73886AA3E88}">
  <a:tblStyle styleId="{1F056AC6-5CDD-47A2-A9D2-B73886AA3E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ontserrat-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italic.fntdata"/><Relationship Id="rId12" Type="http://schemas.openxmlformats.org/officeDocument/2006/relationships/slide" Target="slides/slide5.xml"/><Relationship Id="rId34" Type="http://schemas.openxmlformats.org/officeDocument/2006/relationships/font" Target="fonts/Montserrat-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Montserra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c98012fe07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1c98012fe07_2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cf4296a6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cf4296a6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Una vez hecho el análisis, nos veíamos preparados para empezar a abordar la tarea de planificación.</a:t>
            </a:r>
            <a:endParaRPr/>
          </a:p>
          <a:p>
            <a:pPr indent="-298450" lvl="0" marL="457200" rtl="0" algn="l">
              <a:spcBef>
                <a:spcPts val="0"/>
              </a:spcBef>
              <a:spcAft>
                <a:spcPts val="0"/>
              </a:spcAft>
              <a:buSzPts val="1100"/>
              <a:buChar char="-"/>
            </a:pPr>
            <a:r>
              <a:rPr lang="es-419"/>
              <a:t>Decidimos hacerlo teniendo en cuenta a los médicos del hospital, así como al equipo de lingüistas de CLiC que ya tiene bastante experiencia de anotación y trabajo con informes clínicos.</a:t>
            </a:r>
            <a:endParaRPr/>
          </a:p>
          <a:p>
            <a:pPr indent="-298450" lvl="0" marL="457200" rtl="0" algn="l">
              <a:spcBef>
                <a:spcPts val="0"/>
              </a:spcBef>
              <a:spcAft>
                <a:spcPts val="0"/>
              </a:spcAft>
              <a:buSzPts val="1100"/>
              <a:buChar char="-"/>
            </a:pPr>
            <a:r>
              <a:rPr lang="es-419"/>
              <a:t>Además, para que sea reproducible nuestro trabajo, lo dejamos todo por escrito en distintos documentos.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cf4296a6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cf4296a6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Hicimos una discusión entre las distintas partes en la que pusimos en común experiencias previas de anonimización y el resultado del análisis previo que realizamos de los informes.</a:t>
            </a:r>
            <a:endParaRPr/>
          </a:p>
          <a:p>
            <a:pPr indent="-298450" lvl="0" marL="457200" rtl="0" algn="l">
              <a:spcBef>
                <a:spcPts val="0"/>
              </a:spcBef>
              <a:spcAft>
                <a:spcPts val="0"/>
              </a:spcAft>
              <a:buSzPts val="1100"/>
              <a:buChar char="-"/>
            </a:pPr>
            <a:r>
              <a:rPr lang="es-419"/>
              <a:t>Por un lado, hablamos sobre los datos sensibles directos que encontramos en los informes y que no cubre MEDDOCAN.</a:t>
            </a:r>
            <a:endParaRPr/>
          </a:p>
          <a:p>
            <a:pPr indent="-298450" lvl="1" marL="914400" rtl="0" algn="l">
              <a:spcBef>
                <a:spcPts val="0"/>
              </a:spcBef>
              <a:spcAft>
                <a:spcPts val="0"/>
              </a:spcAft>
              <a:buSzPts val="1100"/>
              <a:buChar char="-"/>
            </a:pPr>
            <a:r>
              <a:rPr lang="es-419"/>
              <a:t>Encontramos distintas clases: algunos son propios del hospital, como los números de habitaciones, y otros pertenecen al contexto de la pandemia COVID-19, como la existencia de hoteles hospitalizados.</a:t>
            </a:r>
            <a:endParaRPr/>
          </a:p>
          <a:p>
            <a:pPr indent="-298450" lvl="0" marL="457200" rtl="0" algn="l">
              <a:spcBef>
                <a:spcPts val="0"/>
              </a:spcBef>
              <a:spcAft>
                <a:spcPts val="0"/>
              </a:spcAft>
              <a:buSzPts val="1100"/>
              <a:buChar char="-"/>
            </a:pPr>
            <a:r>
              <a:rPr lang="es-419"/>
              <a:t>También hablamos sobre cómo algunos documentos podrían ser reconocibles aún después de haber eliminado los datos sensibles directos.</a:t>
            </a:r>
            <a:endParaRPr/>
          </a:p>
          <a:p>
            <a:pPr indent="-298450" lvl="1" marL="914400" rtl="0" algn="l">
              <a:spcBef>
                <a:spcPts val="0"/>
              </a:spcBef>
              <a:spcAft>
                <a:spcPts val="0"/>
              </a:spcAft>
              <a:buSzPts val="1100"/>
              <a:buChar char="-"/>
            </a:pPr>
            <a:r>
              <a:rPr lang="es-419"/>
              <a:t>Decidimos crear un listado exhaustivo de los datos indirectos que pueden aparecer en un informe médico. Intentamos definirlos teniendo en cuenta en todo momento tres agentes principales en los informes: el paciente, sus familiares y el hospital (incluyendo aquí personal sanitario).</a:t>
            </a:r>
            <a:endParaRPr/>
          </a:p>
          <a:p>
            <a:pPr indent="-298450" lvl="1" marL="914400" rtl="0" algn="l">
              <a:spcBef>
                <a:spcPts val="0"/>
              </a:spcBef>
              <a:spcAft>
                <a:spcPts val="0"/>
              </a:spcAft>
              <a:buSzPts val="1100"/>
              <a:buChar char="-"/>
            </a:pPr>
            <a:r>
              <a:rPr lang="es-419"/>
              <a:t>Muchos de estos datos indirectos por sí solos, y habiendo eliminado los identificadores directos, realmente no sirven para identificar a nadie. Sin embargo, dependiendo de si son muy específicos o si aparecen varios juntos, sí que pueden ser problemáticos.</a:t>
            </a:r>
            <a:endParaRPr/>
          </a:p>
          <a:p>
            <a:pPr indent="-298450" lvl="1" marL="914400" rtl="0" algn="l">
              <a:spcBef>
                <a:spcPts val="0"/>
              </a:spcBef>
              <a:spcAft>
                <a:spcPts val="0"/>
              </a:spcAft>
              <a:buSzPts val="1100"/>
              <a:buChar char="-"/>
            </a:pPr>
            <a:r>
              <a:rPr lang="es-419"/>
              <a:t>Para asegurarnos de que están bien anonimizados, añadimos un paso de aprobación de la inclusión de informes en el corpus </a:t>
            </a:r>
            <a:r>
              <a:rPr lang="es-419">
                <a:solidFill>
                  <a:schemeClr val="dk1"/>
                </a:solidFill>
              </a:rPr>
              <a:t>por parte de los clínicos.</a:t>
            </a:r>
            <a:endParaRPr>
              <a:solidFill>
                <a:schemeClr val="dk1"/>
              </a:solidFill>
            </a:endParaRPr>
          </a:p>
          <a:p>
            <a:pPr indent="-298450" lvl="1" marL="914400" rtl="0" algn="l">
              <a:spcBef>
                <a:spcPts val="0"/>
              </a:spcBef>
              <a:spcAft>
                <a:spcPts val="0"/>
              </a:spcAft>
              <a:buClr>
                <a:schemeClr val="dk1"/>
              </a:buClr>
              <a:buSzPts val="1100"/>
              <a:buChar char="-"/>
            </a:pPr>
            <a:r>
              <a:rPr lang="es-419">
                <a:solidFill>
                  <a:schemeClr val="dk1"/>
                </a:solidFill>
              </a:rPr>
              <a:t>Esta aprobación depende de los clínicos pero está guiada por unos criterios clínicos definidos en el protocolo.</a:t>
            </a:r>
            <a:endParaRPr>
              <a:solidFill>
                <a:schemeClr val="dk1"/>
              </a:solidFill>
            </a:endParaRPr>
          </a:p>
          <a:p>
            <a:pPr indent="-298450" lvl="0" marL="457200" rtl="0" algn="l">
              <a:spcBef>
                <a:spcPts val="0"/>
              </a:spcBef>
              <a:spcAft>
                <a:spcPts val="0"/>
              </a:spcAft>
              <a:buClr>
                <a:schemeClr val="dk1"/>
              </a:buClr>
              <a:buSzPts val="1100"/>
              <a:buChar char="-"/>
            </a:pPr>
            <a:r>
              <a:rPr lang="es-419">
                <a:solidFill>
                  <a:schemeClr val="dk1"/>
                </a:solidFill>
              </a:rPr>
              <a:t>Por último (de esto nos encargamos sobre todo nosotros), definimos los siguientes pasos y el reparto del trabajo.</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cf4296a62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cf4296a62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Como resultado de toda esta discusión, tenemos, por tanto, dos documentos clave:</a:t>
            </a:r>
            <a:endParaRPr/>
          </a:p>
          <a:p>
            <a:pPr indent="-298450" lvl="1" marL="914400" rtl="0" algn="l">
              <a:spcBef>
                <a:spcPts val="0"/>
              </a:spcBef>
              <a:spcAft>
                <a:spcPts val="0"/>
              </a:spcAft>
              <a:buSzPts val="1100"/>
              <a:buChar char="-"/>
            </a:pPr>
            <a:r>
              <a:rPr lang="es-419"/>
              <a:t>El protocolo de anonimización, que recoge todo el proceso que hemos seguido en detalle, con una serie de reglas para la validación final por parte de los clínicos y un listado curado a mano de identificadores indirectos relevantes en el dominio clínico.</a:t>
            </a:r>
            <a:endParaRPr/>
          </a:p>
          <a:p>
            <a:pPr indent="-298450" lvl="1" marL="914400" rtl="0" algn="l">
              <a:spcBef>
                <a:spcPts val="0"/>
              </a:spcBef>
              <a:spcAft>
                <a:spcPts val="0"/>
              </a:spcAft>
              <a:buSzPts val="1100"/>
              <a:buChar char="-"/>
            </a:pPr>
            <a:r>
              <a:rPr lang="es-419"/>
              <a:t>Las adendas a las guías MEDDOCAN, que sirven como expansión del contenido de las guías originales adaptándolas a los informes del Hospital Clínic y al contexto de la epidemia de COVID-19.</a:t>
            </a:r>
            <a:endParaRPr/>
          </a:p>
          <a:p>
            <a:pPr indent="-298450" lvl="0" marL="457200" rtl="0" algn="l">
              <a:spcBef>
                <a:spcPts val="0"/>
              </a:spcBef>
              <a:spcAft>
                <a:spcPts val="0"/>
              </a:spcAft>
              <a:buSzPts val="1100"/>
              <a:buChar char="-"/>
            </a:pPr>
            <a:r>
              <a:rPr lang="es-419"/>
              <a:t>Estos dos documentos se liberarán junto al corpus y modelos más adelante.</a:t>
            </a:r>
            <a:endParaRPr/>
          </a:p>
          <a:p>
            <a:pPr indent="-298450" lvl="0" marL="457200" rtl="0" algn="l">
              <a:spcBef>
                <a:spcPts val="0"/>
              </a:spcBef>
              <a:spcAft>
                <a:spcPts val="0"/>
              </a:spcAft>
              <a:buSzPts val="1100"/>
              <a:buChar char="-"/>
            </a:pPr>
            <a:r>
              <a:rPr lang="es-419"/>
              <a:t>Además de servir como base del trabajo que hemos hecho, son importantes porque sirven para justificar el trabajo de anonimización.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cd1918777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cd19187770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cf537e780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cf537e780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El primer paso de la anonimización como tal es la anotación manual (con ayuda de modelos automáticos) de los informes.</a:t>
            </a:r>
            <a:endParaRPr/>
          </a:p>
          <a:p>
            <a:pPr indent="-298450" lvl="0" marL="457200" rtl="0" algn="l">
              <a:spcBef>
                <a:spcPts val="0"/>
              </a:spcBef>
              <a:spcAft>
                <a:spcPts val="0"/>
              </a:spcAft>
              <a:buSzPts val="1100"/>
              <a:buChar char="-"/>
            </a:pPr>
            <a:r>
              <a:rPr lang="es-419"/>
              <a:t>Este proceso manual, junto a una revisión posterior, nos permite asegurar que los textos están bien anonimizados, así como mejorar los modelos iterativamente.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cf537e780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cf537e7803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La anotación ha sido hecha sobre todo por CLiC (con algunas partes hechas internamente por el BSC).</a:t>
            </a:r>
            <a:endParaRPr/>
          </a:p>
          <a:p>
            <a:pPr indent="-298450" lvl="0" marL="457200" rtl="0" algn="l">
              <a:spcBef>
                <a:spcPts val="0"/>
              </a:spcBef>
              <a:spcAft>
                <a:spcPts val="0"/>
              </a:spcAft>
              <a:buSzPts val="1100"/>
              <a:buChar char="-"/>
            </a:pPr>
            <a:r>
              <a:rPr lang="es-419"/>
              <a:t>Los documentos los dividimos en rondas, muchas de ellas contenían informes del mismo tipo (ejemplo: algunas rondas tenían solo informes de radiología)</a:t>
            </a:r>
            <a:endParaRPr/>
          </a:p>
          <a:p>
            <a:pPr indent="-298450" lvl="0" marL="457200" rtl="0" algn="l">
              <a:spcBef>
                <a:spcPts val="0"/>
              </a:spcBef>
              <a:spcAft>
                <a:spcPts val="0"/>
              </a:spcAft>
              <a:buSzPts val="1100"/>
              <a:buChar char="-"/>
            </a:pPr>
            <a:r>
              <a:rPr lang="es-419"/>
              <a:t>En cada ronda se iban recopilando posibles dudas, que se discutían entre nosotras y con los médicos del hospital para refinar el documento de las adendas a las guías de anotación</a:t>
            </a:r>
            <a:endParaRPr/>
          </a:p>
          <a:p>
            <a:pPr indent="-298450" lvl="0" marL="457200" rtl="0" algn="l">
              <a:spcBef>
                <a:spcPts val="0"/>
              </a:spcBef>
              <a:spcAft>
                <a:spcPts val="0"/>
              </a:spcAft>
              <a:buSzPts val="1100"/>
              <a:buChar char="-"/>
            </a:pPr>
            <a:r>
              <a:rPr lang="es-419"/>
              <a:t>El proceso no empezaba de cero, sino que las anotadoras contaban con sugerencias automáticas creadas por los modelos que teníamos del corpus MEDDOCAN</a:t>
            </a:r>
            <a:endParaRPr/>
          </a:p>
          <a:p>
            <a:pPr indent="-298450" lvl="0" marL="457200" rtl="0" algn="l">
              <a:spcBef>
                <a:spcPts val="0"/>
              </a:spcBef>
              <a:spcAft>
                <a:spcPts val="0"/>
              </a:spcAft>
              <a:buSzPts val="1100"/>
              <a:buChar char="-"/>
            </a:pPr>
            <a:r>
              <a:rPr lang="es-419"/>
              <a:t>Estos modelos se iban re-entrenando cada poco con las anotaciones ya hechas para ir ajustándolos a los textos del hospital y que las sugerencias fueran mejores.</a:t>
            </a:r>
            <a:endParaRPr/>
          </a:p>
          <a:p>
            <a:pPr indent="-298450" lvl="0" marL="457200" rtl="0" algn="l">
              <a:spcBef>
                <a:spcPts val="0"/>
              </a:spcBef>
              <a:spcAft>
                <a:spcPts val="0"/>
              </a:spcAft>
              <a:buSzPts val="1100"/>
              <a:buChar char="-"/>
            </a:pPr>
            <a:r>
              <a:rPr lang="es-419"/>
              <a:t>El uso de estas sugerencias no solo facilita la anotación, sino que también ayuda a que no se escape nada de información.</a:t>
            </a:r>
            <a:endParaRPr/>
          </a:p>
          <a:p>
            <a:pPr indent="-298450" lvl="0" marL="457200" rtl="0" algn="l">
              <a:spcBef>
                <a:spcPts val="0"/>
              </a:spcBef>
              <a:spcAft>
                <a:spcPts val="0"/>
              </a:spcAft>
              <a:buSzPts val="1100"/>
              <a:buChar char="-"/>
            </a:pPr>
            <a:r>
              <a:rPr lang="es-419"/>
              <a:t>De todos modos, el último paso siempre era un repaso por parte del BSC para asegurar que no se había dejado nada sin anotar o se había anotado mal.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cd1918777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cd19187770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cf537e7803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cf537e7803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Como comprobación final, decidimos hacer que los médicos del hospital evaluaran cada informe individualmente para dar su opinión sobre el riesgo de re-identificación desde el punto de vista clínico.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cf537e7803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cf537e7803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En este paso, los médicos leen cada informe y, según su conocimiento clínico, deciden si el texto es re-identificable potencialmente o no.</a:t>
            </a:r>
            <a:endParaRPr/>
          </a:p>
          <a:p>
            <a:pPr indent="-298450" lvl="0" marL="457200" rtl="0" algn="l">
              <a:spcBef>
                <a:spcPts val="0"/>
              </a:spcBef>
              <a:spcAft>
                <a:spcPts val="0"/>
              </a:spcAft>
              <a:buSzPts val="1100"/>
              <a:buChar char="-"/>
            </a:pPr>
            <a:r>
              <a:rPr lang="es-419"/>
              <a:t>El listado de posibles identificadores indirectos del protocolo cobra mucha importancia, ya que hay cosas que podrían pasarse si no.</a:t>
            </a:r>
            <a:endParaRPr/>
          </a:p>
          <a:p>
            <a:pPr indent="-298450" lvl="0" marL="457200" rtl="0" algn="l">
              <a:spcBef>
                <a:spcPts val="0"/>
              </a:spcBef>
              <a:spcAft>
                <a:spcPts val="0"/>
              </a:spcAft>
              <a:buSzPts val="1100"/>
              <a:buChar char="-"/>
            </a:pPr>
            <a:r>
              <a:rPr lang="es-419"/>
              <a:t>Para asegurar al máximo que hemos eliminado bien todos los datos sensibles directos, los médicos ven una versión del documento con los datos sensibles ocultos. Así pueden también centrarse en la validación puramente clínica.</a:t>
            </a:r>
            <a:endParaRPr/>
          </a:p>
          <a:p>
            <a:pPr indent="-298450" lvl="0" marL="457200" rtl="0" algn="l">
              <a:spcBef>
                <a:spcPts val="0"/>
              </a:spcBef>
              <a:spcAft>
                <a:spcPts val="0"/>
              </a:spcAft>
              <a:buSzPts val="1100"/>
              <a:buChar char="-"/>
            </a:pPr>
            <a:r>
              <a:rPr lang="es-419"/>
              <a:t>Los documentos que incumplan los criterios que hemos marcado en el protocolo y que puedan tener cualquier riesgo de re-identificación se excluyen del corpus.</a:t>
            </a:r>
            <a:endParaRPr/>
          </a:p>
          <a:p>
            <a:pPr indent="-298450" lvl="0" marL="457200" rtl="0" algn="l">
              <a:spcBef>
                <a:spcPts val="0"/>
              </a:spcBef>
              <a:spcAft>
                <a:spcPts val="0"/>
              </a:spcAft>
              <a:buSzPts val="1100"/>
              <a:buChar char="-"/>
            </a:pPr>
            <a:r>
              <a:rPr lang="es-419"/>
              <a:t>En nuestro proceso, este paso es clave porque el objetivo era publicar en abierto los informes completos. Dependiendo del fin de la anonimización, es posible que no haga falta una validación tan estricta.</a:t>
            </a:r>
            <a:endParaRPr/>
          </a:p>
          <a:p>
            <a:pPr indent="-298450" lvl="0" marL="457200" rtl="0" algn="l">
              <a:spcBef>
                <a:spcPts val="0"/>
              </a:spcBef>
              <a:spcAft>
                <a:spcPts val="0"/>
              </a:spcAft>
              <a:buSzPts val="1100"/>
              <a:buChar char="-"/>
            </a:pPr>
            <a:r>
              <a:rPr lang="es-419"/>
              <a:t>Para acabar, como tenemos datos en castellano, catalán y mezcla, aprovechamos el hecho de que tienen que ir informe a informe para pedirles que los clasificasen según su idioma.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cd1918777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cd19187770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cd1918777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cd1918777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sz="15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cf537e780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cf537e780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Una vez hecho todo el proceso de detección de datos sensibles y cribado de informes posiblemente re-identificables, queda el paso final: eliminar los datos sensibles.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c98012fe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c98012fe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s-419">
                <a:solidFill>
                  <a:schemeClr val="dk1"/>
                </a:solidFill>
              </a:rPr>
              <a:t>Para la “limpieza” de los datos sensibles usamos dos técnicas de anonimización de datos bien establecidas en la literatura.</a:t>
            </a:r>
            <a:endParaRPr>
              <a:solidFill>
                <a:schemeClr val="dk1"/>
              </a:solidFill>
            </a:endParaRPr>
          </a:p>
          <a:p>
            <a:pPr indent="-298450" lvl="0" marL="457200" rtl="0" algn="l">
              <a:spcBef>
                <a:spcPts val="0"/>
              </a:spcBef>
              <a:spcAft>
                <a:spcPts val="0"/>
              </a:spcAft>
              <a:buSzPts val="1100"/>
              <a:buChar char="-"/>
            </a:pPr>
            <a:r>
              <a:rPr lang="es-419"/>
              <a:t>La primera es ocultar los datos sensibles cambiándolos en el texto por el nombre del tipo de dato al que pertenecen (arriba)</a:t>
            </a:r>
            <a:endParaRPr/>
          </a:p>
          <a:p>
            <a:pPr indent="-298450" lvl="0" marL="457200" rtl="0" algn="l">
              <a:spcBef>
                <a:spcPts val="0"/>
              </a:spcBef>
              <a:spcAft>
                <a:spcPts val="0"/>
              </a:spcAft>
              <a:buSzPts val="1100"/>
              <a:buChar char="-"/>
            </a:pPr>
            <a:r>
              <a:rPr lang="es-419"/>
              <a:t>Este método es sencillo de hacer pero el resultado no se asemeja a lo que veríamos en un texto real.</a:t>
            </a:r>
            <a:endParaRPr/>
          </a:p>
          <a:p>
            <a:pPr indent="-298450" lvl="0" marL="457200" rtl="0" algn="l">
              <a:spcBef>
                <a:spcPts val="0"/>
              </a:spcBef>
              <a:spcAft>
                <a:spcPts val="0"/>
              </a:spcAft>
              <a:buSzPts val="1100"/>
              <a:buChar char="-"/>
            </a:pPr>
            <a:r>
              <a:rPr lang="es-419"/>
              <a:t>La segunda es crear reemplazos sintéticos que se parezcan al dato real.</a:t>
            </a:r>
            <a:endParaRPr/>
          </a:p>
          <a:p>
            <a:pPr indent="-298450" lvl="0" marL="457200" rtl="0" algn="l">
              <a:spcBef>
                <a:spcPts val="0"/>
              </a:spcBef>
              <a:spcAft>
                <a:spcPts val="0"/>
              </a:spcAft>
              <a:buSzPts val="1100"/>
              <a:buChar char="-"/>
            </a:pPr>
            <a:r>
              <a:rPr lang="es-419"/>
              <a:t>Este método es más complejo, ya que necesitamos sistemas de reglas y listas de vocabularios que muchas veces habrá que ajustar a nuestros datos para tener un buen resultado.</a:t>
            </a:r>
            <a:endParaRPr/>
          </a:p>
          <a:p>
            <a:pPr indent="-298450" lvl="0" marL="457200" rtl="0" algn="l">
              <a:spcBef>
                <a:spcPts val="0"/>
              </a:spcBef>
              <a:spcAft>
                <a:spcPts val="0"/>
              </a:spcAft>
              <a:buSzPts val="1100"/>
              <a:buChar char="-"/>
            </a:pPr>
            <a:r>
              <a:rPr lang="es-419"/>
              <a:t>Pese a esto, la versión final es mucho más creíble y, a nivel de NLP, más valiosa ya que es más similar a los textos donde aplicaremos los sistemas.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cd1918777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cd19187770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c98012fe07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c98012fe07_2_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c98012fe07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1c98012fe07_2_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c98012fe07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c98012fe07_2_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c98012fe0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c98012fe0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Teniendo en cuenta lo dicho en la diapositiva anterior, decidimos crear nuestro propio protocolo de anonimización para CARMEN-I. </a:t>
            </a:r>
            <a:endParaRPr/>
          </a:p>
          <a:p>
            <a:pPr indent="-298450" lvl="0" marL="457200" rtl="0" algn="l">
              <a:spcBef>
                <a:spcPts val="0"/>
              </a:spcBef>
              <a:spcAft>
                <a:spcPts val="0"/>
              </a:spcAft>
              <a:buSzPts val="1100"/>
              <a:buChar char="-"/>
            </a:pPr>
            <a:r>
              <a:rPr lang="es-419"/>
              <a:t>Una característica importante de nuestro protocolo es la colaboración multidisciplinar para ser lo más exhaustivos posible: investigación de IA (BSC), lingüística (CLiC) y medicina (HCB)</a:t>
            </a:r>
            <a:endParaRPr/>
          </a:p>
          <a:p>
            <a:pPr indent="-298450" lvl="0" marL="457200" rtl="0" algn="l">
              <a:spcBef>
                <a:spcPts val="0"/>
              </a:spcBef>
              <a:spcAft>
                <a:spcPts val="0"/>
              </a:spcAft>
              <a:buSzPts val="1100"/>
              <a:buChar char="-"/>
            </a:pPr>
            <a:r>
              <a:rPr lang="es-419"/>
              <a:t>El protocolo tiene cinco pasos. Los dos primeros están más relacionados con la planificación del trabajo, mientras que los de abajo constituyen la anonimización real de los informes. A continuación hablaremos un poco sobre cada uno de ellos.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cd191877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1cd1918777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cd1918777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cd1918777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El primer paso es familiarizarse con los datos. Es algo que puede parecer obvio pero a lo que, personalmente, creo que a veces se le da poca importancia.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cd191877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cd191877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En lugar de comenzar el análisis desde cero, tratamos de aprovechar otros recursos disponibles libremente para anonimización en castellano, así como de estudiar otros casos de éxito de anonimización de documentos médicos en distintos idiomas. </a:t>
            </a:r>
            <a:endParaRPr/>
          </a:p>
          <a:p>
            <a:pPr indent="-298450" lvl="0" marL="457200" rtl="0" algn="l">
              <a:spcBef>
                <a:spcPts val="0"/>
              </a:spcBef>
              <a:spcAft>
                <a:spcPts val="0"/>
              </a:spcAft>
              <a:buSzPts val="1100"/>
              <a:buChar char="-"/>
            </a:pPr>
            <a:r>
              <a:rPr lang="es-419"/>
              <a:t>En castellano existe el corpus MEDDOCAN, también desarrollado por nuestro grupo, que trata sobre anonimización en casos clínicos en castellano. </a:t>
            </a:r>
            <a:endParaRPr/>
          </a:p>
          <a:p>
            <a:pPr indent="-298450" lvl="0" marL="457200" rtl="0" algn="l">
              <a:spcBef>
                <a:spcPts val="0"/>
              </a:spcBef>
              <a:spcAft>
                <a:spcPts val="0"/>
              </a:spcAft>
              <a:buSzPts val="1100"/>
              <a:buChar char="-"/>
            </a:pPr>
            <a:r>
              <a:rPr lang="es-419"/>
              <a:t>El etiquetado del corpus MEDDOCAN es muy muy exhaustivo, contando con un total de 29 etiquetas. Entre ellas se incluyen: nombre, sexo y edad del paciente, datos de los familiares, datos relacionados con los sanitarios, nombres de hospitales y centros de salud, identificadores de distintos tipos (seguro médico, matrícula de coche,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cd1918777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cd1918777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Usando modelos entrenados con MEDDOCAN, creamos predicciones de datos sensibles sobre informes del hospital. Elegimos informes de distinto tipo y de distintas secciones, intentando cubrir todo lo que nos proporcionó el hospital. Esto es muy importante porque dependiendo del tipo de texto la información que aparece puede ser distinta y no queremos llevarnos sorpresas luego.</a:t>
            </a:r>
            <a:endParaRPr/>
          </a:p>
          <a:p>
            <a:pPr indent="-298450" lvl="0" marL="457200" rtl="0" algn="l">
              <a:spcBef>
                <a:spcPts val="0"/>
              </a:spcBef>
              <a:spcAft>
                <a:spcPts val="0"/>
              </a:spcAft>
              <a:buSzPts val="1100"/>
              <a:buChar char="-"/>
            </a:pPr>
            <a:r>
              <a:rPr lang="es-419"/>
              <a:t>Este uso de los modelos vale para dos cosas a la vez: a) comprobar que el etiquetado de MEDDOCAN cubre todos los tipos de información sensible que aparecen: y b) evaluar cómo funcionan los modelos que ya tenemos en un setting nuevo.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d1918777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cd1918777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419"/>
              <a:t>(El ejemplo de esta slide pertenece al corpus anonimizado)</a:t>
            </a:r>
            <a:endParaRPr/>
          </a:p>
          <a:p>
            <a:pPr indent="-298450" lvl="0" marL="457200" rtl="0" algn="l">
              <a:spcBef>
                <a:spcPts val="0"/>
              </a:spcBef>
              <a:spcAft>
                <a:spcPts val="0"/>
              </a:spcAft>
              <a:buSzPts val="1100"/>
              <a:buChar char="-"/>
            </a:pPr>
            <a:r>
              <a:rPr lang="es-419"/>
              <a:t>Por ejemplo, una de las cosas que vimos al analizar los resultados es que MEDDOCAN no tenía en cuenta un tipo de dato sensible específico a los informes del Hospital Clínic: los nombres de sala.</a:t>
            </a:r>
            <a:endParaRPr/>
          </a:p>
          <a:p>
            <a:pPr indent="-298450" lvl="0" marL="457200" rtl="0" algn="l">
              <a:spcBef>
                <a:spcPts val="0"/>
              </a:spcBef>
              <a:spcAft>
                <a:spcPts val="0"/>
              </a:spcAft>
              <a:buSzPts val="1100"/>
              <a:buChar char="-"/>
            </a:pPr>
            <a:r>
              <a:rPr lang="es-419"/>
              <a:t>Fuimos tomando nota de este tipo de cosas, así como de aspectos clínicos que nos llamaban la atención y que consideramos que podrían ser importantes de cara a la anonimización.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d1918777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cd19187770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p:nvPr/>
        </p:nvSpPr>
        <p:spPr>
          <a:xfrm>
            <a:off x="3048000" y="4571764"/>
            <a:ext cx="6096000" cy="365650"/>
          </a:xfrm>
          <a:prstGeom prst="rect">
            <a:avLst/>
          </a:prstGeom>
          <a:solidFill>
            <a:schemeClr val="lt1">
              <a:alpha val="74901"/>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5" name="Google Shape;55;p14"/>
          <p:cNvSpPr/>
          <p:nvPr/>
        </p:nvSpPr>
        <p:spPr>
          <a:xfrm>
            <a:off x="1" y="4571764"/>
            <a:ext cx="3048000" cy="365650"/>
          </a:xfrm>
          <a:prstGeom prst="rect">
            <a:avLst/>
          </a:prstGeom>
          <a:solidFill>
            <a:srgbClr val="004890">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56" name="Google Shape;56;p14"/>
          <p:cNvSpPr txBox="1"/>
          <p:nvPr>
            <p:ph type="ctrTitle"/>
          </p:nvPr>
        </p:nvSpPr>
        <p:spPr>
          <a:xfrm>
            <a:off x="3722917" y="1223797"/>
            <a:ext cx="5026945" cy="224912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4890"/>
              </a:buClr>
              <a:buSzPts val="3900"/>
              <a:buFont typeface="Calibri"/>
              <a:buNone/>
              <a:defRPr b="1" sz="3900">
                <a:solidFill>
                  <a:srgbClr val="00489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7" name="Google Shape;57;p14"/>
          <p:cNvSpPr txBox="1"/>
          <p:nvPr>
            <p:ph idx="1" type="subTitle"/>
          </p:nvPr>
        </p:nvSpPr>
        <p:spPr>
          <a:xfrm>
            <a:off x="3722917" y="3571875"/>
            <a:ext cx="5026945" cy="814388"/>
          </a:xfrm>
          <a:prstGeom prst="rect">
            <a:avLst/>
          </a:prstGeom>
          <a:noFill/>
          <a:ln>
            <a:noFill/>
          </a:ln>
        </p:spPr>
        <p:txBody>
          <a:bodyPr anchorCtr="0" anchor="ctr" bIns="34275" lIns="68575" spcFirstLastPara="1" rIns="68575" wrap="square" tIns="34275">
            <a:noAutofit/>
          </a:bodyPr>
          <a:lstStyle>
            <a:lvl1pPr lvl="0" algn="l">
              <a:lnSpc>
                <a:spcPct val="90000"/>
              </a:lnSpc>
              <a:spcBef>
                <a:spcPts val="800"/>
              </a:spcBef>
              <a:spcAft>
                <a:spcPts val="0"/>
              </a:spcAft>
              <a:buClr>
                <a:schemeClr val="dk1"/>
              </a:buClr>
              <a:buSzPts val="2400"/>
              <a:buNone/>
              <a:defRPr sz="24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8" name="Google Shape;58;p14"/>
          <p:cNvSpPr txBox="1"/>
          <p:nvPr>
            <p:ph idx="2" type="body"/>
          </p:nvPr>
        </p:nvSpPr>
        <p:spPr>
          <a:xfrm>
            <a:off x="244476" y="4571764"/>
            <a:ext cx="2441575" cy="365650"/>
          </a:xfrm>
          <a:prstGeom prst="rect">
            <a:avLst/>
          </a:prstGeom>
          <a:no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 name="Google Shape;59;p14"/>
          <p:cNvSpPr txBox="1"/>
          <p:nvPr>
            <p:ph idx="3" type="body"/>
          </p:nvPr>
        </p:nvSpPr>
        <p:spPr>
          <a:xfrm>
            <a:off x="3722916" y="4571764"/>
            <a:ext cx="5026946" cy="36565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rgbClr val="004890"/>
              </a:buClr>
              <a:buSzPts val="1800"/>
              <a:buNone/>
              <a:defRPr>
                <a:solidFill>
                  <a:srgbClr val="004890"/>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0" y="192051"/>
            <a:ext cx="9144000" cy="600709"/>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Clr>
                <a:srgbClr val="124484"/>
              </a:buClr>
              <a:buSzPts val="3000"/>
              <a:buFont typeface="Calibri"/>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 type="body"/>
          </p:nvPr>
        </p:nvSpPr>
        <p:spPr>
          <a:xfrm>
            <a:off x="452743" y="1135856"/>
            <a:ext cx="8238514" cy="3496866"/>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04800" lvl="2" marL="1371600" algn="l">
              <a:lnSpc>
                <a:spcPct val="90000"/>
              </a:lnSpc>
              <a:spcBef>
                <a:spcPts val="400"/>
              </a:spcBef>
              <a:spcAft>
                <a:spcPts val="0"/>
              </a:spcAft>
              <a:buClr>
                <a:schemeClr val="dk1"/>
              </a:buClr>
              <a:buSzPts val="1200"/>
              <a:buChar char="•"/>
              <a:defRPr sz="12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6"/>
          <p:cNvSpPr/>
          <p:nvPr/>
        </p:nvSpPr>
        <p:spPr>
          <a:xfrm>
            <a:off x="3048000" y="4571764"/>
            <a:ext cx="6096000" cy="365650"/>
          </a:xfrm>
          <a:prstGeom prst="rect">
            <a:avLst/>
          </a:prstGeom>
          <a:solidFill>
            <a:schemeClr val="lt1">
              <a:alpha val="74901"/>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 name="Google Shape;65;p16"/>
          <p:cNvSpPr txBox="1"/>
          <p:nvPr>
            <p:ph type="ctrTitle"/>
          </p:nvPr>
        </p:nvSpPr>
        <p:spPr>
          <a:xfrm>
            <a:off x="3722917" y="1223797"/>
            <a:ext cx="5026945" cy="224912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4890"/>
              </a:buClr>
              <a:buSzPts val="6000"/>
              <a:buFont typeface="Calibri"/>
              <a:buNone/>
              <a:defRPr b="1" sz="6000">
                <a:solidFill>
                  <a:srgbClr val="00489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Google Shape;66;p16"/>
          <p:cNvSpPr txBox="1"/>
          <p:nvPr>
            <p:ph idx="1" type="subTitle"/>
          </p:nvPr>
        </p:nvSpPr>
        <p:spPr>
          <a:xfrm>
            <a:off x="3722917" y="3675106"/>
            <a:ext cx="5026945" cy="617056"/>
          </a:xfrm>
          <a:prstGeom prst="rect">
            <a:avLst/>
          </a:prstGeom>
          <a:noFill/>
          <a:ln>
            <a:noFill/>
          </a:ln>
        </p:spPr>
        <p:txBody>
          <a:bodyPr anchorCtr="0" anchor="ctr" bIns="34275" lIns="68575" spcFirstLastPara="1" rIns="68575" wrap="square" tIns="34275">
            <a:noAutofit/>
          </a:bodyPr>
          <a:lstStyle>
            <a:lvl1pPr lvl="0" algn="l">
              <a:lnSpc>
                <a:spcPct val="90000"/>
              </a:lnSpc>
              <a:spcBef>
                <a:spcPts val="800"/>
              </a:spcBef>
              <a:spcAft>
                <a:spcPts val="0"/>
              </a:spcAft>
              <a:buClr>
                <a:schemeClr val="dk1"/>
              </a:buClr>
              <a:buSzPts val="2400"/>
              <a:buNone/>
              <a:defRPr sz="24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7" name="Google Shape;67;p16"/>
          <p:cNvSpPr/>
          <p:nvPr/>
        </p:nvSpPr>
        <p:spPr>
          <a:xfrm>
            <a:off x="1" y="4571764"/>
            <a:ext cx="3048000" cy="365650"/>
          </a:xfrm>
          <a:prstGeom prst="rect">
            <a:avLst/>
          </a:prstGeom>
          <a:solidFill>
            <a:srgbClr val="004890">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 name="Google Shape;68;p16"/>
          <p:cNvSpPr txBox="1"/>
          <p:nvPr>
            <p:ph idx="2" type="body"/>
          </p:nvPr>
        </p:nvSpPr>
        <p:spPr>
          <a:xfrm>
            <a:off x="3722916" y="4571764"/>
            <a:ext cx="5026946" cy="36565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rgbClr val="004890"/>
              </a:buClr>
              <a:buSzPts val="1800"/>
              <a:buNone/>
              <a:defRPr>
                <a:solidFill>
                  <a:srgbClr val="004890"/>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subtítulo y objetos">
  <p:cSld name="Título, subtítulo y objetos">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7"/>
          <p:cNvSpPr txBox="1"/>
          <p:nvPr>
            <p:ph type="title"/>
          </p:nvPr>
        </p:nvSpPr>
        <p:spPr>
          <a:xfrm>
            <a:off x="0" y="192051"/>
            <a:ext cx="9144000" cy="600709"/>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Clr>
                <a:srgbClr val="12448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7"/>
          <p:cNvSpPr txBox="1"/>
          <p:nvPr>
            <p:ph idx="1" type="body"/>
          </p:nvPr>
        </p:nvSpPr>
        <p:spPr>
          <a:xfrm>
            <a:off x="446714" y="1177058"/>
            <a:ext cx="8247687" cy="3424708"/>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04800" lvl="2" marL="1371600" algn="l">
              <a:lnSpc>
                <a:spcPct val="90000"/>
              </a:lnSpc>
              <a:spcBef>
                <a:spcPts val="400"/>
              </a:spcBef>
              <a:spcAft>
                <a:spcPts val="0"/>
              </a:spcAft>
              <a:buClr>
                <a:schemeClr val="dk1"/>
              </a:buClr>
              <a:buSzPts val="1200"/>
              <a:buChar char="•"/>
              <a:defRPr sz="12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17"/>
          <p:cNvSpPr txBox="1"/>
          <p:nvPr>
            <p:ph idx="2" type="body"/>
          </p:nvPr>
        </p:nvSpPr>
        <p:spPr>
          <a:xfrm>
            <a:off x="0" y="792956"/>
            <a:ext cx="9144000" cy="384572"/>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800"/>
              <a:buNone/>
              <a:defRPr b="1"/>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dor">
  <p:cSld name="Separador">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452744" y="2271396"/>
            <a:ext cx="8238513" cy="600709"/>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Clr>
                <a:srgbClr val="124484"/>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0" y="192051"/>
            <a:ext cx="9144000" cy="600709"/>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Clr>
                <a:srgbClr val="124484"/>
              </a:buClr>
              <a:buSzPts val="3000"/>
              <a:buFont typeface="Calibri"/>
              <a:buNone/>
              <a:defRPr b="1" i="0" sz="3000" u="none" cap="none" strike="noStrike">
                <a:solidFill>
                  <a:srgbClr val="124484"/>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52743" y="1135856"/>
            <a:ext cx="8238514" cy="3496866"/>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9"/>
          <p:cNvSpPr txBox="1"/>
          <p:nvPr>
            <p:ph type="ctrTitle"/>
          </p:nvPr>
        </p:nvSpPr>
        <p:spPr>
          <a:xfrm>
            <a:off x="3722917" y="1223797"/>
            <a:ext cx="5026945" cy="224912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4890"/>
              </a:buClr>
              <a:buSzPts val="3900"/>
              <a:buFont typeface="Calibri"/>
              <a:buNone/>
            </a:pPr>
            <a:r>
              <a:rPr lang="es-419"/>
              <a:t>Creación del corpus CARMEN-I</a:t>
            </a:r>
            <a:endParaRPr/>
          </a:p>
        </p:txBody>
      </p:sp>
      <p:sp>
        <p:nvSpPr>
          <p:cNvPr id="80" name="Google Shape;80;p19"/>
          <p:cNvSpPr txBox="1"/>
          <p:nvPr>
            <p:ph idx="1" type="subTitle"/>
          </p:nvPr>
        </p:nvSpPr>
        <p:spPr>
          <a:xfrm>
            <a:off x="3722917" y="3571875"/>
            <a:ext cx="5026945" cy="814388"/>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lang="es-419" sz="2100"/>
              <a:t>E</a:t>
            </a:r>
            <a:r>
              <a:rPr lang="es-419" sz="2100"/>
              <a:t>structura de información, protocolo y guías de procesos de anotación y anonimización, esquemas de anotación y control de calidad</a:t>
            </a:r>
            <a:endParaRPr/>
          </a:p>
          <a:p>
            <a:pPr indent="0" lvl="0" marL="0" rtl="0" algn="l">
              <a:lnSpc>
                <a:spcPct val="90000"/>
              </a:lnSpc>
              <a:spcBef>
                <a:spcPts val="0"/>
              </a:spcBef>
              <a:spcAft>
                <a:spcPts val="0"/>
              </a:spcAft>
              <a:buClr>
                <a:schemeClr val="dk1"/>
              </a:buClr>
              <a:buSzPts val="2400"/>
              <a:buNone/>
            </a:pPr>
            <a:r>
              <a:t/>
            </a:r>
            <a:endParaRPr/>
          </a:p>
        </p:txBody>
      </p:sp>
      <p:sp>
        <p:nvSpPr>
          <p:cNvPr id="81" name="Google Shape;81;p19"/>
          <p:cNvSpPr txBox="1"/>
          <p:nvPr>
            <p:ph idx="2" type="body"/>
          </p:nvPr>
        </p:nvSpPr>
        <p:spPr>
          <a:xfrm>
            <a:off x="244476" y="4571764"/>
            <a:ext cx="2441575" cy="3656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1800"/>
              <a:buNone/>
            </a:pPr>
            <a:r>
              <a:rPr lang="es-419"/>
              <a:t>Infoday 2023</a:t>
            </a:r>
            <a:endParaRPr/>
          </a:p>
          <a:p>
            <a:pPr indent="0" lvl="0" marL="0" rtl="0" algn="ctr">
              <a:lnSpc>
                <a:spcPct val="90000"/>
              </a:lnSpc>
              <a:spcBef>
                <a:spcPts val="0"/>
              </a:spcBef>
              <a:spcAft>
                <a:spcPts val="0"/>
              </a:spcAft>
              <a:buClr>
                <a:schemeClr val="lt1"/>
              </a:buClr>
              <a:buSzPts val="1800"/>
              <a:buNone/>
            </a:pPr>
            <a:r>
              <a:rPr lang="es-419"/>
              <a:t>#pln_salud</a:t>
            </a:r>
            <a:endParaRPr/>
          </a:p>
        </p:txBody>
      </p:sp>
      <p:sp>
        <p:nvSpPr>
          <p:cNvPr id="82" name="Google Shape;82;p19"/>
          <p:cNvSpPr txBox="1"/>
          <p:nvPr>
            <p:ph idx="3" type="body"/>
          </p:nvPr>
        </p:nvSpPr>
        <p:spPr>
          <a:xfrm>
            <a:off x="3722916" y="4571764"/>
            <a:ext cx="5026946" cy="36565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4890"/>
              </a:buClr>
              <a:buSzPts val="1800"/>
              <a:buNone/>
            </a:pPr>
            <a:r>
              <a:rPr lang="es-419"/>
              <a:t>Salvador Lima &lt;salvador.limalopez@bsc.es&gt;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Definición del Protocolo</a:t>
            </a:r>
            <a:r>
              <a:rPr lang="es-419"/>
              <a:t> - Objetivo</a:t>
            </a:r>
            <a:endParaRPr/>
          </a:p>
        </p:txBody>
      </p:sp>
      <p:sp>
        <p:nvSpPr>
          <p:cNvPr id="156" name="Google Shape;156;p28"/>
          <p:cNvSpPr txBox="1"/>
          <p:nvPr/>
        </p:nvSpPr>
        <p:spPr>
          <a:xfrm>
            <a:off x="0" y="2198100"/>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Planificar el trabajo de anonimización de manera multidisciplinar y reproducible</a:t>
            </a:r>
            <a:endParaRPr i="1" sz="1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s-419"/>
              <a:t>Definición del Protocolo - Discusión</a:t>
            </a:r>
            <a:endParaRPr/>
          </a:p>
        </p:txBody>
      </p:sp>
      <p:sp>
        <p:nvSpPr>
          <p:cNvPr id="162" name="Google Shape;162;p29"/>
          <p:cNvSpPr txBox="1"/>
          <p:nvPr>
            <p:ph idx="1" type="body"/>
          </p:nvPr>
        </p:nvSpPr>
        <p:spPr>
          <a:xfrm>
            <a:off x="1304700" y="1065300"/>
            <a:ext cx="6534600" cy="2430600"/>
          </a:xfrm>
          <a:prstGeom prst="rect">
            <a:avLst/>
          </a:prstGeom>
        </p:spPr>
        <p:txBody>
          <a:bodyPr anchorCtr="0" anchor="t" bIns="34275" lIns="68575" spcFirstLastPara="1" rIns="68575" wrap="square" tIns="34275">
            <a:noAutofit/>
          </a:bodyPr>
          <a:lstStyle/>
          <a:p>
            <a:pPr indent="-304800" lvl="0" marL="457200" rtl="0" algn="l">
              <a:spcBef>
                <a:spcPts val="800"/>
              </a:spcBef>
              <a:spcAft>
                <a:spcPts val="0"/>
              </a:spcAft>
              <a:buSzPts val="1200"/>
              <a:buChar char="●"/>
            </a:pPr>
            <a:r>
              <a:rPr lang="es-419"/>
              <a:t>Diálogo entre BSC, CLiC y Hospital Clínic</a:t>
            </a:r>
            <a:endParaRPr/>
          </a:p>
          <a:p>
            <a:pPr indent="0" lvl="0" marL="457200" rtl="0" algn="l">
              <a:spcBef>
                <a:spcPts val="800"/>
              </a:spcBef>
              <a:spcAft>
                <a:spcPts val="0"/>
              </a:spcAft>
              <a:buNone/>
            </a:pPr>
            <a:r>
              <a:t/>
            </a:r>
            <a:endParaRPr b="1">
              <a:solidFill>
                <a:srgbClr val="0B5394"/>
              </a:solidFill>
            </a:endParaRPr>
          </a:p>
          <a:p>
            <a:pPr indent="-304800" lvl="0" marL="457200" rtl="0" algn="l">
              <a:spcBef>
                <a:spcPts val="800"/>
              </a:spcBef>
              <a:spcAft>
                <a:spcPts val="0"/>
              </a:spcAft>
              <a:buSzPts val="1200"/>
              <a:buChar char="●"/>
            </a:pPr>
            <a:r>
              <a:rPr b="1" lang="es-419">
                <a:solidFill>
                  <a:srgbClr val="0B5394"/>
                </a:solidFill>
              </a:rPr>
              <a:t>Extensión</a:t>
            </a:r>
            <a:r>
              <a:rPr lang="es-419"/>
              <a:t> de las guías MEDDOCAN para los textos nuevos:</a:t>
            </a:r>
            <a:endParaRPr/>
          </a:p>
          <a:p>
            <a:pPr indent="-323850" lvl="0" marL="914400" rtl="0" algn="l">
              <a:spcBef>
                <a:spcPts val="0"/>
              </a:spcBef>
              <a:spcAft>
                <a:spcPts val="0"/>
              </a:spcAft>
              <a:buSzPts val="1500"/>
              <a:buChar char="-"/>
            </a:pPr>
            <a:r>
              <a:rPr lang="es-419"/>
              <a:t>Datos sensibles específicos del Hospital Clínic </a:t>
            </a:r>
            <a:endParaRPr/>
          </a:p>
          <a:p>
            <a:pPr indent="-323850" lvl="0" marL="914400" rtl="0" algn="l">
              <a:spcBef>
                <a:spcPts val="0"/>
              </a:spcBef>
              <a:spcAft>
                <a:spcPts val="0"/>
              </a:spcAft>
              <a:buSzPts val="1500"/>
              <a:buChar char="-"/>
            </a:pPr>
            <a:r>
              <a:rPr lang="es-419"/>
              <a:t>Datos sensibles específicos de la pandemia de COVID-19</a:t>
            </a:r>
            <a:endParaRPr/>
          </a:p>
          <a:p>
            <a:pPr indent="0" lvl="0" marL="0" rtl="0" algn="l">
              <a:spcBef>
                <a:spcPts val="800"/>
              </a:spcBef>
              <a:spcAft>
                <a:spcPts val="0"/>
              </a:spcAft>
              <a:buNone/>
            </a:pPr>
            <a:r>
              <a:t/>
            </a:r>
            <a:endParaRPr/>
          </a:p>
          <a:p>
            <a:pPr indent="-304800" lvl="0" marL="457200" rtl="0" algn="l">
              <a:spcBef>
                <a:spcPts val="800"/>
              </a:spcBef>
              <a:spcAft>
                <a:spcPts val="0"/>
              </a:spcAft>
              <a:buSzPts val="1200"/>
              <a:buChar char="●"/>
            </a:pPr>
            <a:r>
              <a:rPr b="1" lang="es-419">
                <a:solidFill>
                  <a:srgbClr val="0B5394"/>
                </a:solidFill>
              </a:rPr>
              <a:t>Listado de datos sensibles indirectos</a:t>
            </a:r>
            <a:r>
              <a:rPr lang="es-419"/>
              <a:t> relevantes para el campo médico</a:t>
            </a:r>
            <a:r>
              <a:rPr lang="es-419"/>
              <a:t>:</a:t>
            </a:r>
            <a:endParaRPr/>
          </a:p>
          <a:p>
            <a:pPr indent="-323850" lvl="0" marL="914400" rtl="0" algn="l">
              <a:spcBef>
                <a:spcPts val="0"/>
              </a:spcBef>
              <a:spcAft>
                <a:spcPts val="0"/>
              </a:spcAft>
              <a:buSzPts val="1500"/>
              <a:buChar char="-"/>
            </a:pPr>
            <a:r>
              <a:rPr lang="es-419"/>
              <a:t>Tres ejes principales: paciente, familiares y hospital </a:t>
            </a:r>
            <a:endParaRPr/>
          </a:p>
          <a:p>
            <a:pPr indent="-323850" lvl="0" marL="914400" rtl="0" algn="l">
              <a:spcBef>
                <a:spcPts val="0"/>
              </a:spcBef>
              <a:spcAft>
                <a:spcPts val="0"/>
              </a:spcAft>
              <a:buSzPts val="1500"/>
              <a:buChar char="-"/>
            </a:pPr>
            <a:r>
              <a:rPr lang="es-419"/>
              <a:t>Aprobación de inclusión y exclusión de documentos en el corpus a partir de criterios clínicos </a:t>
            </a:r>
            <a:endParaRPr/>
          </a:p>
          <a:p>
            <a:pPr indent="0" lvl="0" marL="0" rtl="0" algn="l">
              <a:spcBef>
                <a:spcPts val="800"/>
              </a:spcBef>
              <a:spcAft>
                <a:spcPts val="0"/>
              </a:spcAft>
              <a:buNone/>
            </a:pPr>
            <a:r>
              <a:t/>
            </a:r>
            <a:endParaRPr/>
          </a:p>
          <a:p>
            <a:pPr indent="-304800" lvl="0" marL="457200" rtl="0" algn="l">
              <a:spcBef>
                <a:spcPts val="800"/>
              </a:spcBef>
              <a:spcAft>
                <a:spcPts val="0"/>
              </a:spcAft>
              <a:buSzPts val="1200"/>
              <a:buChar char="●"/>
            </a:pPr>
            <a:r>
              <a:rPr lang="es-419"/>
              <a:t>También definimos los siguientes pasos y el reparto de trabajo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10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1000"/>
                                        <p:tgtEl>
                                          <p:spTgt spid="1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7" st="7"/>
                                            </p:txEl>
                                          </p:spTgt>
                                        </p:tgtEl>
                                        <p:attrNameLst>
                                          <p:attrName>style.visibility</p:attrName>
                                        </p:attrNameLst>
                                      </p:cBhvr>
                                      <p:to>
                                        <p:strVal val="visible"/>
                                      </p:to>
                                    </p:set>
                                    <p:animEffect filter="fade" transition="in">
                                      <p:cBhvr>
                                        <p:cTn dur="1000"/>
                                        <p:tgtEl>
                                          <p:spTgt spid="1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8" st="8"/>
                                            </p:txEl>
                                          </p:spTgt>
                                        </p:tgtEl>
                                        <p:attrNameLst>
                                          <p:attrName>style.visibility</p:attrName>
                                        </p:attrNameLst>
                                      </p:cBhvr>
                                      <p:to>
                                        <p:strVal val="visible"/>
                                      </p:to>
                                    </p:set>
                                    <p:animEffect filter="fade" transition="in">
                                      <p:cBhvr>
                                        <p:cTn dur="1000"/>
                                        <p:tgtEl>
                                          <p:spTgt spid="1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9" st="9"/>
                                            </p:txEl>
                                          </p:spTgt>
                                        </p:tgtEl>
                                        <p:attrNameLst>
                                          <p:attrName>style.visibility</p:attrName>
                                        </p:attrNameLst>
                                      </p:cBhvr>
                                      <p:to>
                                        <p:strVal val="visible"/>
                                      </p:to>
                                    </p:set>
                                    <p:animEffect filter="fade" transition="in">
                                      <p:cBhvr>
                                        <p:cTn dur="1000"/>
                                        <p:tgtEl>
                                          <p:spTgt spid="16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0" st="10"/>
                                            </p:txEl>
                                          </p:spTgt>
                                        </p:tgtEl>
                                        <p:attrNameLst>
                                          <p:attrName>style.visibility</p:attrName>
                                        </p:attrNameLst>
                                      </p:cBhvr>
                                      <p:to>
                                        <p:strVal val="visible"/>
                                      </p:to>
                                    </p:set>
                                    <p:animEffect filter="fade" transition="in">
                                      <p:cBhvr>
                                        <p:cTn dur="1000"/>
                                        <p:tgtEl>
                                          <p:spTgt spid="16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Definición del Protocolo - Resultados</a:t>
            </a:r>
            <a:endParaRPr/>
          </a:p>
        </p:txBody>
      </p:sp>
      <p:pic>
        <p:nvPicPr>
          <p:cNvPr id="168" name="Google Shape;168;p30"/>
          <p:cNvPicPr preferRelativeResize="0"/>
          <p:nvPr/>
        </p:nvPicPr>
        <p:blipFill rotWithShape="1">
          <a:blip r:embed="rId3">
            <a:alphaModFix/>
          </a:blip>
          <a:srcRect b="0" l="2742" r="1682" t="1273"/>
          <a:stretch/>
        </p:blipFill>
        <p:spPr>
          <a:xfrm>
            <a:off x="359825" y="792650"/>
            <a:ext cx="5087075" cy="2942100"/>
          </a:xfrm>
          <a:prstGeom prst="rect">
            <a:avLst/>
          </a:prstGeom>
          <a:noFill/>
          <a:ln cap="flat" cmpd="sng" w="19050">
            <a:solidFill>
              <a:srgbClr val="073763"/>
            </a:solidFill>
            <a:prstDash val="solid"/>
            <a:round/>
            <a:headEnd len="sm" w="sm" type="none"/>
            <a:tailEnd len="sm" w="sm" type="none"/>
          </a:ln>
        </p:spPr>
      </p:pic>
      <p:pic>
        <p:nvPicPr>
          <p:cNvPr id="169" name="Google Shape;169;p30"/>
          <p:cNvPicPr preferRelativeResize="0"/>
          <p:nvPr/>
        </p:nvPicPr>
        <p:blipFill>
          <a:blip r:embed="rId4">
            <a:alphaModFix/>
          </a:blip>
          <a:stretch>
            <a:fillRect/>
          </a:stretch>
        </p:blipFill>
        <p:spPr>
          <a:xfrm>
            <a:off x="4244675" y="2532550"/>
            <a:ext cx="4320775" cy="2425475"/>
          </a:xfrm>
          <a:prstGeom prst="rect">
            <a:avLst/>
          </a:prstGeom>
          <a:noFill/>
          <a:ln cap="flat" cmpd="sng" w="19050">
            <a:solidFill>
              <a:srgbClr val="073763"/>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75" name="Google Shape;175;p31"/>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Anotación Manual</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Anotación Manual</a:t>
            </a:r>
            <a:r>
              <a:rPr lang="es-419"/>
              <a:t> - Objetivo</a:t>
            </a:r>
            <a:endParaRPr/>
          </a:p>
        </p:txBody>
      </p:sp>
      <p:sp>
        <p:nvSpPr>
          <p:cNvPr id="181" name="Google Shape;181;p32"/>
          <p:cNvSpPr txBox="1"/>
          <p:nvPr/>
        </p:nvSpPr>
        <p:spPr>
          <a:xfrm>
            <a:off x="0" y="2198100"/>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La anotación (y revisión) manual de datos sensibles nos permite asegurarnos de que el resultado es de calidad</a:t>
            </a:r>
            <a:endParaRPr i="1" sz="16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s-419"/>
              <a:t>Anotación Manual - Metodología</a:t>
            </a:r>
            <a:endParaRPr/>
          </a:p>
        </p:txBody>
      </p:sp>
      <p:sp>
        <p:nvSpPr>
          <p:cNvPr id="187" name="Google Shape;187;p33"/>
          <p:cNvSpPr txBox="1"/>
          <p:nvPr>
            <p:ph idx="1" type="body"/>
          </p:nvPr>
        </p:nvSpPr>
        <p:spPr>
          <a:xfrm>
            <a:off x="5531700" y="1135850"/>
            <a:ext cx="3159900" cy="3496800"/>
          </a:xfrm>
          <a:prstGeom prst="rect">
            <a:avLst/>
          </a:prstGeom>
        </p:spPr>
        <p:txBody>
          <a:bodyPr anchorCtr="0" anchor="t" bIns="34275" lIns="68575" spcFirstLastPara="1" rIns="68575" wrap="square" tIns="34275">
            <a:noAutofit/>
          </a:bodyPr>
          <a:lstStyle/>
          <a:p>
            <a:pPr indent="-323850" lvl="0" marL="457200" rtl="0" algn="just">
              <a:spcBef>
                <a:spcPts val="800"/>
              </a:spcBef>
              <a:spcAft>
                <a:spcPts val="0"/>
              </a:spcAft>
              <a:buSzPts val="1500"/>
              <a:buChar char="•"/>
            </a:pPr>
            <a:r>
              <a:rPr lang="es-419"/>
              <a:t>Anotación hecha por </a:t>
            </a:r>
            <a:r>
              <a:rPr b="1" lang="es-419">
                <a:solidFill>
                  <a:srgbClr val="0B5394"/>
                </a:solidFill>
              </a:rPr>
              <a:t>lingüistas de CLiC (grupo UB)</a:t>
            </a:r>
            <a:endParaRPr b="1">
              <a:solidFill>
                <a:srgbClr val="0B5394"/>
              </a:solidFill>
            </a:endParaRPr>
          </a:p>
          <a:p>
            <a:pPr indent="0" lvl="0" marL="457200" rtl="0" algn="just">
              <a:spcBef>
                <a:spcPts val="800"/>
              </a:spcBef>
              <a:spcAft>
                <a:spcPts val="0"/>
              </a:spcAft>
              <a:buNone/>
            </a:pPr>
            <a:r>
              <a:t/>
            </a:r>
            <a:endParaRPr/>
          </a:p>
          <a:p>
            <a:pPr indent="-323850" lvl="0" marL="457200" rtl="0" algn="just">
              <a:spcBef>
                <a:spcPts val="800"/>
              </a:spcBef>
              <a:spcAft>
                <a:spcPts val="0"/>
              </a:spcAft>
              <a:buSzPts val="1500"/>
              <a:buChar char="•"/>
            </a:pPr>
            <a:r>
              <a:rPr lang="es-419"/>
              <a:t>Recopilación y consulta de dudas de cada ronda con clínicos para refinar guías</a:t>
            </a:r>
            <a:endParaRPr/>
          </a:p>
          <a:p>
            <a:pPr indent="0" lvl="0" marL="457200" rtl="0" algn="just">
              <a:spcBef>
                <a:spcPts val="800"/>
              </a:spcBef>
              <a:spcAft>
                <a:spcPts val="0"/>
              </a:spcAft>
              <a:buNone/>
            </a:pPr>
            <a:r>
              <a:t/>
            </a:r>
            <a:endParaRPr/>
          </a:p>
          <a:p>
            <a:pPr indent="-323850" lvl="0" marL="457200" rtl="0" algn="just">
              <a:spcBef>
                <a:spcPts val="800"/>
              </a:spcBef>
              <a:spcAft>
                <a:spcPts val="0"/>
              </a:spcAft>
              <a:buSzPts val="1500"/>
              <a:buChar char="•"/>
            </a:pPr>
            <a:r>
              <a:rPr b="1" lang="es-419">
                <a:solidFill>
                  <a:srgbClr val="0B5394"/>
                </a:solidFill>
              </a:rPr>
              <a:t>Uso y reentrenamiento de modelos automáticos</a:t>
            </a:r>
            <a:r>
              <a:rPr lang="es-419"/>
              <a:t> para crear sugerencias de anotación</a:t>
            </a:r>
            <a:endParaRPr/>
          </a:p>
          <a:p>
            <a:pPr indent="0" lvl="0" marL="457200" rtl="0" algn="just">
              <a:spcBef>
                <a:spcPts val="800"/>
              </a:spcBef>
              <a:spcAft>
                <a:spcPts val="0"/>
              </a:spcAft>
              <a:buNone/>
            </a:pPr>
            <a:r>
              <a:t/>
            </a:r>
            <a:endParaRPr/>
          </a:p>
          <a:p>
            <a:pPr indent="-323850" lvl="0" marL="457200" rtl="0" algn="just">
              <a:spcBef>
                <a:spcPts val="800"/>
              </a:spcBef>
              <a:spcAft>
                <a:spcPts val="0"/>
              </a:spcAft>
              <a:buSzPts val="1500"/>
              <a:buChar char="•"/>
            </a:pPr>
            <a:r>
              <a:rPr b="1" lang="es-419">
                <a:solidFill>
                  <a:srgbClr val="0B5394"/>
                </a:solidFill>
              </a:rPr>
              <a:t>Repaso final</a:t>
            </a:r>
            <a:r>
              <a:rPr lang="es-419"/>
              <a:t> del BSC para asegurar que no hay leaks</a:t>
            </a:r>
            <a:endParaRPr/>
          </a:p>
          <a:p>
            <a:pPr indent="0" lvl="0" marL="0" rtl="0" algn="just">
              <a:spcBef>
                <a:spcPts val="800"/>
              </a:spcBef>
              <a:spcAft>
                <a:spcPts val="0"/>
              </a:spcAft>
              <a:buNone/>
            </a:pPr>
            <a:r>
              <a:t/>
            </a:r>
            <a:endParaRPr/>
          </a:p>
        </p:txBody>
      </p:sp>
      <p:pic>
        <p:nvPicPr>
          <p:cNvPr id="188" name="Google Shape;188;p33"/>
          <p:cNvPicPr preferRelativeResize="0"/>
          <p:nvPr/>
        </p:nvPicPr>
        <p:blipFill>
          <a:blip r:embed="rId3">
            <a:alphaModFix/>
          </a:blip>
          <a:stretch>
            <a:fillRect/>
          </a:stretch>
        </p:blipFill>
        <p:spPr>
          <a:xfrm>
            <a:off x="192000" y="1533426"/>
            <a:ext cx="5153050" cy="2076626"/>
          </a:xfrm>
          <a:prstGeom prst="rect">
            <a:avLst/>
          </a:prstGeom>
          <a:noFill/>
          <a:ln cap="flat" cmpd="sng" w="9525">
            <a:solidFill>
              <a:srgbClr val="07376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10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10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1000"/>
                                        <p:tgtEl>
                                          <p:spTgt spid="1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Effect filter="fade" transition="in">
                                      <p:cBhvr>
                                        <p:cTn dur="1000"/>
                                        <p:tgtEl>
                                          <p:spTgt spid="1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animEffect filter="fade" transition="in">
                                      <p:cBhvr>
                                        <p:cTn dur="1000"/>
                                        <p:tgtEl>
                                          <p:spTgt spid="1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5" st="5"/>
                                            </p:txEl>
                                          </p:spTgt>
                                        </p:tgtEl>
                                        <p:attrNameLst>
                                          <p:attrName>style.visibility</p:attrName>
                                        </p:attrNameLst>
                                      </p:cBhvr>
                                      <p:to>
                                        <p:strVal val="visible"/>
                                      </p:to>
                                    </p:set>
                                    <p:animEffect filter="fade" transition="in">
                                      <p:cBhvr>
                                        <p:cTn dur="1000"/>
                                        <p:tgtEl>
                                          <p:spTgt spid="1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6" st="6"/>
                                            </p:txEl>
                                          </p:spTgt>
                                        </p:tgtEl>
                                        <p:attrNameLst>
                                          <p:attrName>style.visibility</p:attrName>
                                        </p:attrNameLst>
                                      </p:cBhvr>
                                      <p:to>
                                        <p:strVal val="visible"/>
                                      </p:to>
                                    </p:set>
                                    <p:animEffect filter="fade" transition="in">
                                      <p:cBhvr>
                                        <p:cTn dur="1000"/>
                                        <p:tgtEl>
                                          <p:spTgt spid="1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7" st="7"/>
                                            </p:txEl>
                                          </p:spTgt>
                                        </p:tgtEl>
                                        <p:attrNameLst>
                                          <p:attrName>style.visibility</p:attrName>
                                        </p:attrNameLst>
                                      </p:cBhvr>
                                      <p:to>
                                        <p:strVal val="visible"/>
                                      </p:to>
                                    </p:set>
                                    <p:animEffect filter="fade" transition="in">
                                      <p:cBhvr>
                                        <p:cTn dur="1000"/>
                                        <p:tgtEl>
                                          <p:spTgt spid="18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94" name="Google Shape;194;p34"/>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Aprobación por Clínicos</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Aprobación por Clínicos</a:t>
            </a:r>
            <a:r>
              <a:rPr lang="es-419"/>
              <a:t> - Objetivo</a:t>
            </a:r>
            <a:endParaRPr/>
          </a:p>
        </p:txBody>
      </p:sp>
      <p:sp>
        <p:nvSpPr>
          <p:cNvPr id="200" name="Google Shape;200;p35"/>
          <p:cNvSpPr txBox="1"/>
          <p:nvPr/>
        </p:nvSpPr>
        <p:spPr>
          <a:xfrm>
            <a:off x="0" y="2198100"/>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El conocimiento clínico es clave para evaluar el riesgo de re-identificación de un informe</a:t>
            </a:r>
            <a:endParaRPr i="1" sz="16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Aprobación por Clínicos</a:t>
            </a:r>
            <a:r>
              <a:rPr lang="es-419"/>
              <a:t> - Metodología</a:t>
            </a:r>
            <a:endParaRPr/>
          </a:p>
        </p:txBody>
      </p:sp>
      <p:sp>
        <p:nvSpPr>
          <p:cNvPr id="206" name="Google Shape;206;p36"/>
          <p:cNvSpPr txBox="1"/>
          <p:nvPr>
            <p:ph idx="1" type="body"/>
          </p:nvPr>
        </p:nvSpPr>
        <p:spPr>
          <a:xfrm>
            <a:off x="113250" y="1014975"/>
            <a:ext cx="3477600" cy="1467900"/>
          </a:xfrm>
          <a:prstGeom prst="rect">
            <a:avLst/>
          </a:prstGeom>
        </p:spPr>
        <p:txBody>
          <a:bodyPr anchorCtr="0" anchor="t" bIns="34275" lIns="68575" spcFirstLastPara="1" rIns="68575" wrap="square" tIns="34275">
            <a:noAutofit/>
          </a:bodyPr>
          <a:lstStyle/>
          <a:p>
            <a:pPr indent="-323850" lvl="0" marL="457200" rtl="0" algn="just">
              <a:spcBef>
                <a:spcPts val="800"/>
              </a:spcBef>
              <a:spcAft>
                <a:spcPts val="0"/>
              </a:spcAft>
              <a:buSzPts val="1500"/>
              <a:buChar char="•"/>
            </a:pPr>
            <a:r>
              <a:rPr b="1" lang="es-419">
                <a:solidFill>
                  <a:srgbClr val="0B5394"/>
                </a:solidFill>
              </a:rPr>
              <a:t>Validación individual</a:t>
            </a:r>
            <a:r>
              <a:rPr lang="es-419"/>
              <a:t> del contenido de cada informe</a:t>
            </a:r>
            <a:endParaRPr b="1">
              <a:solidFill>
                <a:srgbClr val="0B5394"/>
              </a:solidFill>
            </a:endParaRPr>
          </a:p>
          <a:p>
            <a:pPr indent="0" lvl="0" marL="457200" rtl="0" algn="just">
              <a:spcBef>
                <a:spcPts val="800"/>
              </a:spcBef>
              <a:spcAft>
                <a:spcPts val="0"/>
              </a:spcAft>
              <a:buNone/>
            </a:pPr>
            <a:r>
              <a:t/>
            </a:r>
            <a:endParaRPr/>
          </a:p>
          <a:p>
            <a:pPr indent="-323850" lvl="0" marL="457200" rtl="0" algn="just">
              <a:spcBef>
                <a:spcPts val="800"/>
              </a:spcBef>
              <a:spcAft>
                <a:spcPts val="0"/>
              </a:spcAft>
              <a:buSzPts val="1500"/>
              <a:buChar char="•"/>
            </a:pPr>
            <a:r>
              <a:rPr lang="es-419"/>
              <a:t>Los médicos solo ven el documento con los </a:t>
            </a:r>
            <a:r>
              <a:rPr b="1" lang="es-419">
                <a:solidFill>
                  <a:srgbClr val="0B5394"/>
                </a:solidFill>
              </a:rPr>
              <a:t>datos sensibles ocultos</a:t>
            </a:r>
            <a:endParaRPr b="1">
              <a:solidFill>
                <a:srgbClr val="0B5394"/>
              </a:solidFill>
            </a:endParaRPr>
          </a:p>
          <a:p>
            <a:pPr indent="0" lvl="0" marL="457200" rtl="0" algn="just">
              <a:spcBef>
                <a:spcPts val="0"/>
              </a:spcBef>
              <a:spcAft>
                <a:spcPts val="0"/>
              </a:spcAft>
              <a:buNone/>
            </a:pPr>
            <a:r>
              <a:t/>
            </a:r>
            <a:endParaRPr/>
          </a:p>
          <a:p>
            <a:pPr indent="0" lvl="0" marL="0" rtl="0" algn="just">
              <a:spcBef>
                <a:spcPts val="800"/>
              </a:spcBef>
              <a:spcAft>
                <a:spcPts val="0"/>
              </a:spcAft>
              <a:buNone/>
            </a:pPr>
            <a:r>
              <a:t/>
            </a:r>
            <a:endParaRPr/>
          </a:p>
        </p:txBody>
      </p:sp>
      <p:pic>
        <p:nvPicPr>
          <p:cNvPr id="207" name="Google Shape;207;p36"/>
          <p:cNvPicPr preferRelativeResize="0"/>
          <p:nvPr/>
        </p:nvPicPr>
        <p:blipFill>
          <a:blip r:embed="rId3">
            <a:alphaModFix/>
          </a:blip>
          <a:stretch>
            <a:fillRect/>
          </a:stretch>
        </p:blipFill>
        <p:spPr>
          <a:xfrm>
            <a:off x="3723425" y="1795400"/>
            <a:ext cx="5339701" cy="1935959"/>
          </a:xfrm>
          <a:prstGeom prst="rect">
            <a:avLst/>
          </a:prstGeom>
          <a:noFill/>
          <a:ln cap="flat" cmpd="sng" w="9525">
            <a:solidFill>
              <a:srgbClr val="073763"/>
            </a:solidFill>
            <a:prstDash val="solid"/>
            <a:round/>
            <a:headEnd len="sm" w="sm" type="none"/>
            <a:tailEnd len="sm" w="sm" type="none"/>
          </a:ln>
        </p:spPr>
      </p:pic>
      <p:sp>
        <p:nvSpPr>
          <p:cNvPr id="208" name="Google Shape;208;p36"/>
          <p:cNvSpPr txBox="1"/>
          <p:nvPr/>
        </p:nvSpPr>
        <p:spPr>
          <a:xfrm>
            <a:off x="113250" y="2571750"/>
            <a:ext cx="3477600" cy="1949700"/>
          </a:xfrm>
          <a:prstGeom prst="rect">
            <a:avLst/>
          </a:prstGeom>
          <a:noFill/>
          <a:ln>
            <a:noFill/>
          </a:ln>
        </p:spPr>
        <p:txBody>
          <a:bodyPr anchorCtr="0" anchor="t" bIns="91425" lIns="91425" spcFirstLastPara="1" rIns="91425" wrap="square" tIns="91425">
            <a:spAutoFit/>
          </a:bodyPr>
          <a:lstStyle/>
          <a:p>
            <a:pPr indent="-323850" lvl="0" marL="457200" rtl="0" algn="just">
              <a:lnSpc>
                <a:spcPct val="90000"/>
              </a:lnSpc>
              <a:spcBef>
                <a:spcPts val="800"/>
              </a:spcBef>
              <a:spcAft>
                <a:spcPts val="0"/>
              </a:spcAft>
              <a:buClr>
                <a:schemeClr val="dk1"/>
              </a:buClr>
              <a:buSzPts val="1500"/>
              <a:buChar char="•"/>
            </a:pPr>
            <a:r>
              <a:rPr lang="es-419" sz="1500">
                <a:solidFill>
                  <a:schemeClr val="dk1"/>
                </a:solidFill>
                <a:latin typeface="Calibri"/>
                <a:ea typeface="Calibri"/>
                <a:cs typeface="Calibri"/>
                <a:sym typeface="Calibri"/>
              </a:rPr>
              <a:t>Tienen el poder de</a:t>
            </a:r>
            <a:r>
              <a:rPr b="1" lang="es-419" sz="1500">
                <a:solidFill>
                  <a:srgbClr val="0B5394"/>
                </a:solidFill>
                <a:latin typeface="Calibri"/>
                <a:ea typeface="Calibri"/>
                <a:cs typeface="Calibri"/>
                <a:sym typeface="Calibri"/>
              </a:rPr>
              <a:t> excluir informes </a:t>
            </a:r>
            <a:r>
              <a:rPr lang="es-419" sz="1500">
                <a:solidFill>
                  <a:schemeClr val="dk1"/>
                </a:solidFill>
                <a:latin typeface="Calibri"/>
                <a:ea typeface="Calibri"/>
                <a:cs typeface="Calibri"/>
                <a:sym typeface="Calibri"/>
              </a:rPr>
              <a:t>en base a criterios clínicos: comorbilidades, enfermedades raras, participación en ensayos clínicos, …</a:t>
            </a:r>
            <a:endParaRPr sz="1500">
              <a:solidFill>
                <a:schemeClr val="dk1"/>
              </a:solidFill>
              <a:latin typeface="Calibri"/>
              <a:ea typeface="Calibri"/>
              <a:cs typeface="Calibri"/>
              <a:sym typeface="Calibri"/>
            </a:endParaRPr>
          </a:p>
          <a:p>
            <a:pPr indent="0" lvl="0" marL="457200" rtl="0" algn="just">
              <a:lnSpc>
                <a:spcPct val="90000"/>
              </a:lnSpc>
              <a:spcBef>
                <a:spcPts val="0"/>
              </a:spcBef>
              <a:spcAft>
                <a:spcPts val="0"/>
              </a:spcAft>
              <a:buClr>
                <a:schemeClr val="dk1"/>
              </a:buClr>
              <a:buSzPts val="1100"/>
              <a:buFont typeface="Arial"/>
              <a:buNone/>
            </a:pPr>
            <a:r>
              <a:t/>
            </a:r>
            <a:endParaRPr b="1" sz="1500">
              <a:solidFill>
                <a:srgbClr val="0B5394"/>
              </a:solidFill>
              <a:latin typeface="Calibri"/>
              <a:ea typeface="Calibri"/>
              <a:cs typeface="Calibri"/>
              <a:sym typeface="Calibri"/>
            </a:endParaRPr>
          </a:p>
          <a:p>
            <a:pPr indent="-323850" lvl="0" marL="457200" rtl="0" algn="just">
              <a:lnSpc>
                <a:spcPct val="90000"/>
              </a:lnSpc>
              <a:spcBef>
                <a:spcPts val="800"/>
              </a:spcBef>
              <a:spcAft>
                <a:spcPts val="0"/>
              </a:spcAft>
              <a:buClr>
                <a:schemeClr val="dk1"/>
              </a:buClr>
              <a:buSzPts val="1500"/>
              <a:buChar char="•"/>
            </a:pPr>
            <a:r>
              <a:rPr lang="es-419" sz="1500">
                <a:solidFill>
                  <a:schemeClr val="dk1"/>
                </a:solidFill>
                <a:latin typeface="Calibri"/>
                <a:ea typeface="Calibri"/>
                <a:cs typeface="Calibri"/>
                <a:sym typeface="Calibri"/>
              </a:rPr>
              <a:t>Aprovechamos para</a:t>
            </a:r>
            <a:r>
              <a:rPr b="1" lang="es-419" sz="1500">
                <a:solidFill>
                  <a:srgbClr val="0B5394"/>
                </a:solidFill>
                <a:latin typeface="Calibri"/>
                <a:ea typeface="Calibri"/>
                <a:cs typeface="Calibri"/>
                <a:sym typeface="Calibri"/>
              </a:rPr>
              <a:t> clasificar el idioma </a:t>
            </a:r>
            <a:r>
              <a:rPr lang="es-419" sz="1500">
                <a:solidFill>
                  <a:schemeClr val="dk1"/>
                </a:solidFill>
                <a:latin typeface="Calibri"/>
                <a:ea typeface="Calibri"/>
                <a:cs typeface="Calibri"/>
                <a:sym typeface="Calibri"/>
              </a:rPr>
              <a:t>de cada informe</a:t>
            </a:r>
            <a:endParaRPr sz="15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000"/>
                                        <p:tgtEl>
                                          <p:spTgt spid="2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1000"/>
                                        <p:tgtEl>
                                          <p:spTgt spid="2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1000"/>
                                        <p:tgtEl>
                                          <p:spTgt spid="2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animEffect filter="fade" transition="in">
                                      <p:cBhvr>
                                        <p:cTn dur="1000"/>
                                        <p:tgtEl>
                                          <p:spTgt spid="20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14" name="Google Shape;214;p37"/>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Reemplazo de datos sensibles</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txBox="1"/>
          <p:nvPr/>
        </p:nvSpPr>
        <p:spPr>
          <a:xfrm>
            <a:off x="386550" y="1114775"/>
            <a:ext cx="8067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88" name="Google Shape;88;p20"/>
          <p:cNvSpPr txBox="1"/>
          <p:nvPr/>
        </p:nvSpPr>
        <p:spPr>
          <a:xfrm>
            <a:off x="0" y="885575"/>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Para entrenar sistemas de IA en el ámbito médico necesitamos datos,</a:t>
            </a:r>
            <a:endParaRPr i="1" sz="1600">
              <a:solidFill>
                <a:schemeClr val="lt1"/>
              </a:solidFill>
              <a:latin typeface="Calibri"/>
              <a:ea typeface="Calibri"/>
              <a:cs typeface="Calibri"/>
              <a:sym typeface="Calibri"/>
            </a:endParaRPr>
          </a:p>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pero los informes clínicos suelen contener datos sensibles que dificultan su uso</a:t>
            </a:r>
            <a:endParaRPr i="1" sz="1600">
              <a:solidFill>
                <a:schemeClr val="lt1"/>
              </a:solidFill>
              <a:latin typeface="Calibri"/>
              <a:ea typeface="Calibri"/>
              <a:cs typeface="Calibri"/>
              <a:sym typeface="Calibri"/>
            </a:endParaRPr>
          </a:p>
        </p:txBody>
      </p:sp>
      <p:sp>
        <p:nvSpPr>
          <p:cNvPr id="89" name="Google Shape;89;p20"/>
          <p:cNvSpPr txBox="1"/>
          <p:nvPr>
            <p:ph idx="1" type="body"/>
          </p:nvPr>
        </p:nvSpPr>
        <p:spPr>
          <a:xfrm>
            <a:off x="1071901" y="1868000"/>
            <a:ext cx="7000200" cy="2581800"/>
          </a:xfrm>
          <a:prstGeom prst="rect">
            <a:avLst/>
          </a:prstGeom>
        </p:spPr>
        <p:txBody>
          <a:bodyPr anchorCtr="0" anchor="t" bIns="91425" lIns="68400" spcFirstLastPara="1" rIns="91425" wrap="square" tIns="91425">
            <a:spAutoFit/>
          </a:bodyPr>
          <a:lstStyle/>
          <a:p>
            <a:pPr indent="-317500" lvl="0" marL="457200" rtl="0" algn="l">
              <a:spcBef>
                <a:spcPts val="800"/>
              </a:spcBef>
              <a:spcAft>
                <a:spcPts val="0"/>
              </a:spcAft>
              <a:buSzPts val="1400"/>
              <a:buChar char="•"/>
            </a:pPr>
            <a:r>
              <a:rPr lang="es-419" sz="1400"/>
              <a:t>Los </a:t>
            </a:r>
            <a:r>
              <a:rPr b="1" lang="es-419" sz="1400">
                <a:solidFill>
                  <a:srgbClr val="0B5394"/>
                </a:solidFill>
              </a:rPr>
              <a:t>datos sensibles</a:t>
            </a:r>
            <a:r>
              <a:rPr lang="es-419" sz="1400"/>
              <a:t> son datos que permiten identificar a una persona de manera directa o indirecta [1]</a:t>
            </a:r>
            <a:endParaRPr sz="1400"/>
          </a:p>
          <a:p>
            <a:pPr indent="0" lvl="0" marL="457200" rtl="0" algn="l">
              <a:spcBef>
                <a:spcPts val="1000"/>
              </a:spcBef>
              <a:spcAft>
                <a:spcPts val="0"/>
              </a:spcAft>
              <a:buNone/>
            </a:pPr>
            <a:r>
              <a:t/>
            </a:r>
            <a:endParaRPr sz="1400"/>
          </a:p>
          <a:p>
            <a:pPr indent="-317500" lvl="0" marL="457200" rtl="0" algn="l">
              <a:spcBef>
                <a:spcPts val="1000"/>
              </a:spcBef>
              <a:spcAft>
                <a:spcPts val="0"/>
              </a:spcAft>
              <a:buSzPts val="1400"/>
              <a:buChar char="•"/>
            </a:pPr>
            <a:r>
              <a:rPr lang="es-419" sz="1400"/>
              <a:t>“Los datos se considerarán anonimizados en la medida que no exista una probabilidad razonable que cualquier persona pueda </a:t>
            </a:r>
            <a:r>
              <a:rPr b="1" lang="es-419" sz="1400">
                <a:solidFill>
                  <a:srgbClr val="0B5394"/>
                </a:solidFill>
              </a:rPr>
              <a:t>identificar a la persona</a:t>
            </a:r>
            <a:r>
              <a:rPr lang="es-419" sz="1400"/>
              <a:t> física en el conjunto de datos” [2]</a:t>
            </a:r>
            <a:endParaRPr sz="1400"/>
          </a:p>
          <a:p>
            <a:pPr indent="0" lvl="0" marL="457200" rtl="0" algn="l">
              <a:spcBef>
                <a:spcPts val="1000"/>
              </a:spcBef>
              <a:spcAft>
                <a:spcPts val="0"/>
              </a:spcAft>
              <a:buNone/>
            </a:pPr>
            <a:r>
              <a:t/>
            </a:r>
            <a:endParaRPr sz="1000"/>
          </a:p>
          <a:p>
            <a:pPr indent="-317500" lvl="0" marL="457200" rtl="0" algn="l">
              <a:spcBef>
                <a:spcPts val="1000"/>
              </a:spcBef>
              <a:spcAft>
                <a:spcPts val="0"/>
              </a:spcAft>
              <a:buSzPts val="1400"/>
              <a:buChar char="•"/>
            </a:pPr>
            <a:r>
              <a:rPr lang="es-419" sz="1400"/>
              <a:t>En castellano existen algunos recursos libres que incluyen historia clínica anonimizada (Waiting List Corpus [3], NUBes [4]), pero ninguno presenta una </a:t>
            </a:r>
            <a:r>
              <a:rPr b="1" lang="es-419" sz="1400">
                <a:solidFill>
                  <a:srgbClr val="0B5394"/>
                </a:solidFill>
              </a:rPr>
              <a:t>metodología de anonimización</a:t>
            </a:r>
            <a:r>
              <a:rPr lang="es-419" sz="1400"/>
              <a:t> detallada</a:t>
            </a:r>
            <a:endParaRPr sz="900"/>
          </a:p>
        </p:txBody>
      </p:sp>
      <p:sp>
        <p:nvSpPr>
          <p:cNvPr id="90" name="Google Shape;90;p20"/>
          <p:cNvSpPr txBox="1"/>
          <p:nvPr>
            <p:ph type="title"/>
          </p:nvPr>
        </p:nvSpPr>
        <p:spPr>
          <a:xfrm>
            <a:off x="0" y="192051"/>
            <a:ext cx="9144000" cy="600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124484"/>
              </a:buClr>
              <a:buSzPts val="3000"/>
              <a:buFont typeface="Calibri"/>
              <a:buNone/>
            </a:pPr>
            <a:r>
              <a:rPr lang="es-419"/>
              <a:t>Datos sensibles e IA en salud</a:t>
            </a:r>
            <a:endParaRPr/>
          </a:p>
        </p:txBody>
      </p:sp>
      <p:sp>
        <p:nvSpPr>
          <p:cNvPr id="91" name="Google Shape;91;p20"/>
          <p:cNvSpPr txBox="1"/>
          <p:nvPr/>
        </p:nvSpPr>
        <p:spPr>
          <a:xfrm>
            <a:off x="4315800" y="4449800"/>
            <a:ext cx="4828200" cy="71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s-419" sz="900">
                <a:solidFill>
                  <a:schemeClr val="dk1"/>
                </a:solidFill>
                <a:latin typeface="Calibri"/>
                <a:ea typeface="Calibri"/>
                <a:cs typeface="Calibri"/>
                <a:sym typeface="Calibri"/>
              </a:rPr>
              <a:t>[1] AEPD: https://www.aepd.es/es/documento/10-malentendidos-anonimizacion.pdf</a:t>
            </a:r>
            <a:endParaRPr sz="9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s-419" sz="900">
                <a:solidFill>
                  <a:schemeClr val="dk1"/>
                </a:solidFill>
                <a:latin typeface="Calibri"/>
                <a:ea typeface="Calibri"/>
                <a:cs typeface="Calibri"/>
                <a:sym typeface="Calibri"/>
              </a:rPr>
              <a:t>[2] AEPD: https://www.aepd.es/es/prensa-y-comunicacion/blog/anonimizacion-y-seudonimizacion</a:t>
            </a:r>
            <a:endParaRPr sz="900">
              <a:latin typeface="Calibri"/>
              <a:ea typeface="Calibri"/>
              <a:cs typeface="Calibri"/>
              <a:sym typeface="Calibri"/>
            </a:endParaRPr>
          </a:p>
          <a:p>
            <a:pPr indent="0" lvl="0" marL="0" rtl="0" algn="l">
              <a:spcBef>
                <a:spcPts val="0"/>
              </a:spcBef>
              <a:spcAft>
                <a:spcPts val="0"/>
              </a:spcAft>
              <a:buNone/>
            </a:pPr>
            <a:r>
              <a:rPr lang="es-419" sz="900">
                <a:latin typeface="Calibri"/>
                <a:ea typeface="Calibri"/>
                <a:cs typeface="Calibri"/>
                <a:sym typeface="Calibri"/>
              </a:rPr>
              <a:t>[3] Báez et al (2020): https://aclanthology.org/2020.clinicalnlp-1.32/</a:t>
            </a:r>
            <a:endParaRPr sz="900">
              <a:latin typeface="Calibri"/>
              <a:ea typeface="Calibri"/>
              <a:cs typeface="Calibri"/>
              <a:sym typeface="Calibri"/>
            </a:endParaRPr>
          </a:p>
          <a:p>
            <a:pPr indent="0" lvl="0" marL="0" rtl="0" algn="l">
              <a:spcBef>
                <a:spcPts val="0"/>
              </a:spcBef>
              <a:spcAft>
                <a:spcPts val="0"/>
              </a:spcAft>
              <a:buNone/>
            </a:pPr>
            <a:r>
              <a:rPr lang="es-419" sz="900">
                <a:latin typeface="Calibri"/>
                <a:ea typeface="Calibri"/>
                <a:cs typeface="Calibri"/>
                <a:sym typeface="Calibri"/>
              </a:rPr>
              <a:t>[4] Lima-López et al. (2020): https://aclanthology.org/2020.lrec-1.708/</a:t>
            </a:r>
            <a:endParaRPr sz="9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Reemplazo de datos sensibles - Objetivo</a:t>
            </a:r>
            <a:endParaRPr/>
          </a:p>
        </p:txBody>
      </p:sp>
      <p:sp>
        <p:nvSpPr>
          <p:cNvPr id="220" name="Google Shape;220;p38"/>
          <p:cNvSpPr txBox="1"/>
          <p:nvPr/>
        </p:nvSpPr>
        <p:spPr>
          <a:xfrm>
            <a:off x="0" y="2198100"/>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Detectar los datos sensibles es solo la primera parte.</a:t>
            </a:r>
            <a:endParaRPr i="1" sz="1600">
              <a:solidFill>
                <a:schemeClr val="lt1"/>
              </a:solidFill>
              <a:latin typeface="Calibri"/>
              <a:ea typeface="Calibri"/>
              <a:cs typeface="Calibri"/>
              <a:sym typeface="Calibri"/>
            </a:endParaRPr>
          </a:p>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Para poder compartir el resultado, necesitamos también eliminarlos.</a:t>
            </a:r>
            <a:endParaRPr i="1" sz="16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Reemplazo de datos sensibles -</a:t>
            </a:r>
            <a:r>
              <a:rPr lang="es-419"/>
              <a:t> Ejemplos</a:t>
            </a:r>
            <a:endParaRPr/>
          </a:p>
        </p:txBody>
      </p:sp>
      <p:pic>
        <p:nvPicPr>
          <p:cNvPr id="226" name="Google Shape;226;p39"/>
          <p:cNvPicPr preferRelativeResize="0"/>
          <p:nvPr/>
        </p:nvPicPr>
        <p:blipFill>
          <a:blip r:embed="rId3">
            <a:alphaModFix/>
          </a:blip>
          <a:stretch>
            <a:fillRect/>
          </a:stretch>
        </p:blipFill>
        <p:spPr>
          <a:xfrm>
            <a:off x="1631550" y="2821902"/>
            <a:ext cx="7380550" cy="2168600"/>
          </a:xfrm>
          <a:prstGeom prst="rect">
            <a:avLst/>
          </a:prstGeom>
          <a:noFill/>
          <a:ln cap="flat" cmpd="sng" w="19050">
            <a:solidFill>
              <a:srgbClr val="0B5394"/>
            </a:solidFill>
            <a:prstDash val="solid"/>
            <a:round/>
            <a:headEnd len="sm" w="sm" type="none"/>
            <a:tailEnd len="sm" w="sm" type="none"/>
          </a:ln>
        </p:spPr>
      </p:pic>
      <p:pic>
        <p:nvPicPr>
          <p:cNvPr id="227" name="Google Shape;227;p39"/>
          <p:cNvPicPr preferRelativeResize="0"/>
          <p:nvPr/>
        </p:nvPicPr>
        <p:blipFill>
          <a:blip r:embed="rId4">
            <a:alphaModFix/>
          </a:blip>
          <a:stretch>
            <a:fillRect/>
          </a:stretch>
        </p:blipFill>
        <p:spPr>
          <a:xfrm>
            <a:off x="144625" y="854726"/>
            <a:ext cx="7914144" cy="2168600"/>
          </a:xfrm>
          <a:prstGeom prst="rect">
            <a:avLst/>
          </a:prstGeom>
          <a:noFill/>
          <a:ln cap="flat" cmpd="sng" w="19050">
            <a:solidFill>
              <a:srgbClr val="0B5394"/>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33" name="Google Shape;233;p40"/>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El corpus CARMEN-I</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0" y="192051"/>
            <a:ext cx="9144000" cy="600709"/>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124484"/>
              </a:buClr>
              <a:buSzPts val="3000"/>
              <a:buFont typeface="Calibri"/>
              <a:buNone/>
            </a:pPr>
            <a:r>
              <a:rPr lang="es-419"/>
              <a:t>El corpus anonimizado CARMEN-I</a:t>
            </a:r>
            <a:endParaRPr/>
          </a:p>
        </p:txBody>
      </p:sp>
      <p:sp>
        <p:nvSpPr>
          <p:cNvPr id="239" name="Google Shape;239;p41"/>
          <p:cNvSpPr txBox="1"/>
          <p:nvPr/>
        </p:nvSpPr>
        <p:spPr>
          <a:xfrm>
            <a:off x="662550" y="968275"/>
            <a:ext cx="78189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b="1" lang="es-419">
                <a:solidFill>
                  <a:srgbClr val="0B5394"/>
                </a:solidFill>
                <a:latin typeface="Calibri"/>
                <a:ea typeface="Calibri"/>
                <a:cs typeface="Calibri"/>
                <a:sym typeface="Calibri"/>
              </a:rPr>
              <a:t>2000 informes</a:t>
            </a:r>
            <a:r>
              <a:rPr lang="es-419">
                <a:latin typeface="Calibri"/>
                <a:ea typeface="Calibri"/>
                <a:cs typeface="Calibri"/>
                <a:sym typeface="Calibri"/>
              </a:rPr>
              <a:t> escritos durante la pandemia de COVID-19 en el Hospital Clínic de Barcelona (marzo de 2020 hasta principios de 2022) </a:t>
            </a:r>
            <a:r>
              <a:rPr b="1" lang="es-419">
                <a:solidFill>
                  <a:srgbClr val="0B5394"/>
                </a:solidFill>
                <a:latin typeface="Calibri"/>
                <a:ea typeface="Calibri"/>
                <a:cs typeface="Calibri"/>
                <a:sym typeface="Calibri"/>
              </a:rPr>
              <a:t>anonimizados manualmente</a:t>
            </a:r>
            <a:endParaRPr b="1">
              <a:solidFill>
                <a:srgbClr val="0B5394"/>
              </a:solidFill>
              <a:latin typeface="Calibri"/>
              <a:ea typeface="Calibri"/>
              <a:cs typeface="Calibri"/>
              <a:sym typeface="Calibri"/>
            </a:endParaRPr>
          </a:p>
          <a:p>
            <a:pPr indent="0" lvl="0" marL="457200" rtl="0" algn="l">
              <a:spcBef>
                <a:spcPts val="0"/>
              </a:spcBef>
              <a:spcAft>
                <a:spcPts val="0"/>
              </a:spcAft>
              <a:buNone/>
            </a:pPr>
            <a:r>
              <a:t/>
            </a:r>
            <a:endParaRPr b="1">
              <a:solidFill>
                <a:srgbClr val="0B5394"/>
              </a:solidFill>
              <a:latin typeface="Calibri"/>
              <a:ea typeface="Calibri"/>
              <a:cs typeface="Calibri"/>
              <a:sym typeface="Calibri"/>
            </a:endParaRPr>
          </a:p>
          <a:p>
            <a:pPr indent="-317500" lvl="0" marL="457200" rtl="0" algn="l">
              <a:spcBef>
                <a:spcPts val="0"/>
              </a:spcBef>
              <a:spcAft>
                <a:spcPts val="0"/>
              </a:spcAft>
              <a:buSzPts val="1400"/>
              <a:buFont typeface="Calibri"/>
              <a:buChar char="-"/>
            </a:pPr>
            <a:r>
              <a:rPr b="1" lang="es-419">
                <a:solidFill>
                  <a:srgbClr val="0B5394"/>
                </a:solidFill>
                <a:latin typeface="Calibri"/>
                <a:ea typeface="Calibri"/>
                <a:cs typeface="Calibri"/>
                <a:sym typeface="Calibri"/>
              </a:rPr>
              <a:t>Cinco tipos</a:t>
            </a:r>
            <a:r>
              <a:rPr lang="es-419">
                <a:latin typeface="Calibri"/>
                <a:ea typeface="Calibri"/>
                <a:cs typeface="Calibri"/>
                <a:sym typeface="Calibri"/>
              </a:rPr>
              <a:t> de informes: alta, traslado, radiología, </a:t>
            </a:r>
            <a:r>
              <a:rPr lang="es-419">
                <a:latin typeface="Calibri"/>
                <a:ea typeface="Calibri"/>
                <a:cs typeface="Calibri"/>
                <a:sym typeface="Calibri"/>
              </a:rPr>
              <a:t>exitus</a:t>
            </a:r>
            <a:r>
              <a:rPr lang="es-419">
                <a:latin typeface="Calibri"/>
                <a:ea typeface="Calibri"/>
                <a:cs typeface="Calibri"/>
                <a:sym typeface="Calibri"/>
              </a:rPr>
              <a:t> y curso clínico</a:t>
            </a:r>
            <a:endParaRPr>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Contenido </a:t>
            </a:r>
            <a:r>
              <a:rPr b="1" lang="es-419">
                <a:solidFill>
                  <a:srgbClr val="0B5394"/>
                </a:solidFill>
                <a:latin typeface="Calibri"/>
                <a:ea typeface="Calibri"/>
                <a:cs typeface="Calibri"/>
                <a:sym typeface="Calibri"/>
              </a:rPr>
              <a:t>lingüística y</a:t>
            </a:r>
            <a:r>
              <a:rPr lang="es-419">
                <a:latin typeface="Calibri"/>
                <a:ea typeface="Calibri"/>
                <a:cs typeface="Calibri"/>
                <a:sym typeface="Calibri"/>
              </a:rPr>
              <a:t> </a:t>
            </a:r>
            <a:r>
              <a:rPr b="1" lang="es-419">
                <a:solidFill>
                  <a:srgbClr val="0B5394"/>
                </a:solidFill>
                <a:latin typeface="Calibri"/>
                <a:ea typeface="Calibri"/>
                <a:cs typeface="Calibri"/>
                <a:sym typeface="Calibri"/>
              </a:rPr>
              <a:t>clínicamente muy variado </a:t>
            </a:r>
            <a:r>
              <a:rPr lang="es-419">
                <a:solidFill>
                  <a:schemeClr val="dk1"/>
                </a:solidFill>
                <a:latin typeface="Calibri"/>
                <a:ea typeface="Calibri"/>
                <a:cs typeface="Calibri"/>
                <a:sym typeface="Calibri"/>
              </a:rPr>
              <a:t>(distintos tipos de pacientes y no solo COVID)</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s-419">
                <a:solidFill>
                  <a:schemeClr val="dk1"/>
                </a:solidFill>
                <a:latin typeface="Calibri"/>
                <a:ea typeface="Calibri"/>
                <a:cs typeface="Calibri"/>
                <a:sym typeface="Calibri"/>
              </a:rPr>
              <a:t>Clasificados según su idioma: </a:t>
            </a:r>
            <a:r>
              <a:rPr b="1" lang="es-419">
                <a:solidFill>
                  <a:srgbClr val="0B5394"/>
                </a:solidFill>
                <a:latin typeface="Calibri"/>
                <a:ea typeface="Calibri"/>
                <a:cs typeface="Calibri"/>
                <a:sym typeface="Calibri"/>
              </a:rPr>
              <a:t>castellano</a:t>
            </a:r>
            <a:r>
              <a:rPr lang="es-419">
                <a:solidFill>
                  <a:schemeClr val="dk1"/>
                </a:solidFill>
                <a:latin typeface="Calibri"/>
                <a:ea typeface="Calibri"/>
                <a:cs typeface="Calibri"/>
                <a:sym typeface="Calibri"/>
              </a:rPr>
              <a:t>, </a:t>
            </a:r>
            <a:r>
              <a:rPr b="1" lang="es-419">
                <a:solidFill>
                  <a:srgbClr val="0B5394"/>
                </a:solidFill>
                <a:latin typeface="Calibri"/>
                <a:ea typeface="Calibri"/>
                <a:cs typeface="Calibri"/>
                <a:sym typeface="Calibri"/>
              </a:rPr>
              <a:t>catalán</a:t>
            </a:r>
            <a:r>
              <a:rPr lang="es-419">
                <a:solidFill>
                  <a:schemeClr val="dk1"/>
                </a:solidFill>
                <a:latin typeface="Calibri"/>
                <a:ea typeface="Calibri"/>
                <a:cs typeface="Calibri"/>
                <a:sym typeface="Calibri"/>
              </a:rPr>
              <a:t> o </a:t>
            </a:r>
            <a:r>
              <a:rPr b="1" lang="es-419">
                <a:solidFill>
                  <a:srgbClr val="0B5394"/>
                </a:solidFill>
                <a:latin typeface="Calibri"/>
                <a:ea typeface="Calibri"/>
                <a:cs typeface="Calibri"/>
                <a:sym typeface="Calibri"/>
              </a:rPr>
              <a:t>bilingües</a:t>
            </a:r>
            <a:endParaRPr b="1">
              <a:solidFill>
                <a:srgbClr val="0B5394"/>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Dos versiones: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s-419">
                <a:latin typeface="Calibri"/>
                <a:ea typeface="Calibri"/>
                <a:cs typeface="Calibri"/>
                <a:sym typeface="Calibri"/>
              </a:rPr>
              <a:t>Datos sensibles </a:t>
            </a:r>
            <a:r>
              <a:rPr b="1" lang="es-419">
                <a:solidFill>
                  <a:srgbClr val="0B5394"/>
                </a:solidFill>
                <a:latin typeface="Calibri"/>
                <a:ea typeface="Calibri"/>
                <a:cs typeface="Calibri"/>
                <a:sym typeface="Calibri"/>
              </a:rPr>
              <a:t>ocultos</a:t>
            </a:r>
            <a:r>
              <a:rPr lang="es-419">
                <a:latin typeface="Calibri"/>
                <a:ea typeface="Calibri"/>
                <a:cs typeface="Calibri"/>
                <a:sym typeface="Calibri"/>
              </a:rPr>
              <a:t> </a:t>
            </a:r>
            <a:endParaRPr>
              <a:latin typeface="Calibri"/>
              <a:ea typeface="Calibri"/>
              <a:cs typeface="Calibri"/>
              <a:sym typeface="Calibri"/>
            </a:endParaRPr>
          </a:p>
          <a:p>
            <a:pPr indent="0" lvl="0" marL="914400" rtl="0" algn="l">
              <a:spcBef>
                <a:spcPts val="0"/>
              </a:spcBef>
              <a:spcAft>
                <a:spcPts val="0"/>
              </a:spcAft>
              <a:buNone/>
            </a:pPr>
            <a:r>
              <a:rPr lang="es-419">
                <a:latin typeface="Calibri"/>
                <a:ea typeface="Calibri"/>
                <a:cs typeface="Calibri"/>
                <a:sym typeface="Calibri"/>
              </a:rPr>
              <a:t>(por ejemplo: “01/03/2020” pasa a ser “[**FECHAS**]”)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s-419">
                <a:latin typeface="Calibri"/>
                <a:ea typeface="Calibri"/>
                <a:cs typeface="Calibri"/>
                <a:sym typeface="Calibri"/>
              </a:rPr>
              <a:t>Datos sensibles </a:t>
            </a:r>
            <a:r>
              <a:rPr b="1" lang="es-419">
                <a:solidFill>
                  <a:srgbClr val="0B5394"/>
                </a:solidFill>
                <a:latin typeface="Calibri"/>
                <a:ea typeface="Calibri"/>
                <a:cs typeface="Calibri"/>
                <a:sym typeface="Calibri"/>
              </a:rPr>
              <a:t>sustituidos por equivalentes sintéticos</a:t>
            </a:r>
            <a:r>
              <a:rPr lang="es-419">
                <a:latin typeface="Calibri"/>
                <a:ea typeface="Calibri"/>
                <a:cs typeface="Calibri"/>
                <a:sym typeface="Calibri"/>
              </a:rPr>
              <a:t> </a:t>
            </a:r>
            <a:endParaRPr>
              <a:latin typeface="Calibri"/>
              <a:ea typeface="Calibri"/>
              <a:cs typeface="Calibri"/>
              <a:sym typeface="Calibri"/>
            </a:endParaRPr>
          </a:p>
          <a:p>
            <a:pPr indent="0" lvl="0" marL="914400" rtl="0" algn="l">
              <a:spcBef>
                <a:spcPts val="0"/>
              </a:spcBef>
              <a:spcAft>
                <a:spcPts val="0"/>
              </a:spcAft>
              <a:buNone/>
            </a:pPr>
            <a:r>
              <a:rPr lang="es-419">
                <a:latin typeface="Calibri"/>
                <a:ea typeface="Calibri"/>
                <a:cs typeface="Calibri"/>
                <a:sym typeface="Calibri"/>
              </a:rPr>
              <a:t>(por ejemplo: “profesora” pasa a ser “cocinera”)</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0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10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10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1000"/>
                                        <p:tgtEl>
                                          <p:spTgt spid="2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1000"/>
                                        <p:tgtEl>
                                          <p:spTgt spid="2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animEffect filter="fade" transition="in">
                                      <p:cBhvr>
                                        <p:cTn dur="1000"/>
                                        <p:tgtEl>
                                          <p:spTgt spid="2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animEffect filter="fade" transition="in">
                                      <p:cBhvr>
                                        <p:cTn dur="1000"/>
                                        <p:tgtEl>
                                          <p:spTgt spid="2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7" st="7"/>
                                            </p:txEl>
                                          </p:spTgt>
                                        </p:tgtEl>
                                        <p:attrNameLst>
                                          <p:attrName>style.visibility</p:attrName>
                                        </p:attrNameLst>
                                      </p:cBhvr>
                                      <p:to>
                                        <p:strVal val="visible"/>
                                      </p:to>
                                    </p:set>
                                    <p:animEffect filter="fade" transition="in">
                                      <p:cBhvr>
                                        <p:cTn dur="1000"/>
                                        <p:tgtEl>
                                          <p:spTgt spid="2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8" st="8"/>
                                            </p:txEl>
                                          </p:spTgt>
                                        </p:tgtEl>
                                        <p:attrNameLst>
                                          <p:attrName>style.visibility</p:attrName>
                                        </p:attrNameLst>
                                      </p:cBhvr>
                                      <p:to>
                                        <p:strVal val="visible"/>
                                      </p:to>
                                    </p:set>
                                    <p:animEffect filter="fade" transition="in">
                                      <p:cBhvr>
                                        <p:cTn dur="1000"/>
                                        <p:tgtEl>
                                          <p:spTgt spid="23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9" st="9"/>
                                            </p:txEl>
                                          </p:spTgt>
                                        </p:tgtEl>
                                        <p:attrNameLst>
                                          <p:attrName>style.visibility</p:attrName>
                                        </p:attrNameLst>
                                      </p:cBhvr>
                                      <p:to>
                                        <p:strVal val="visible"/>
                                      </p:to>
                                    </p:set>
                                    <p:animEffect filter="fade" transition="in">
                                      <p:cBhvr>
                                        <p:cTn dur="1000"/>
                                        <p:tgtEl>
                                          <p:spTgt spid="23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0" st="10"/>
                                            </p:txEl>
                                          </p:spTgt>
                                        </p:tgtEl>
                                        <p:attrNameLst>
                                          <p:attrName>style.visibility</p:attrName>
                                        </p:attrNameLst>
                                      </p:cBhvr>
                                      <p:to>
                                        <p:strVal val="visible"/>
                                      </p:to>
                                    </p:set>
                                    <p:animEffect filter="fade" transition="in">
                                      <p:cBhvr>
                                        <p:cTn dur="1000"/>
                                        <p:tgtEl>
                                          <p:spTgt spid="23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1" st="11"/>
                                            </p:txEl>
                                          </p:spTgt>
                                        </p:tgtEl>
                                        <p:attrNameLst>
                                          <p:attrName>style.visibility</p:attrName>
                                        </p:attrNameLst>
                                      </p:cBhvr>
                                      <p:to>
                                        <p:strVal val="visible"/>
                                      </p:to>
                                    </p:set>
                                    <p:animEffect filter="fade" transition="in">
                                      <p:cBhvr>
                                        <p:cTn dur="1000"/>
                                        <p:tgtEl>
                                          <p:spTgt spid="23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2" st="12"/>
                                            </p:txEl>
                                          </p:spTgt>
                                        </p:tgtEl>
                                        <p:attrNameLst>
                                          <p:attrName>style.visibility</p:attrName>
                                        </p:attrNameLst>
                                      </p:cBhvr>
                                      <p:to>
                                        <p:strVal val="visible"/>
                                      </p:to>
                                    </p:set>
                                    <p:animEffect filter="fade" transition="in">
                                      <p:cBhvr>
                                        <p:cTn dur="1000"/>
                                        <p:tgtEl>
                                          <p:spTgt spid="239">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0" y="192051"/>
            <a:ext cx="9144000" cy="600709"/>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124484"/>
              </a:buClr>
              <a:buSzPts val="3000"/>
              <a:buFont typeface="Calibri"/>
              <a:buNone/>
            </a:pPr>
            <a:r>
              <a:rPr lang="es-419"/>
              <a:t>Fecha de publicación estimada</a:t>
            </a:r>
            <a:endParaRPr/>
          </a:p>
        </p:txBody>
      </p:sp>
      <p:sp>
        <p:nvSpPr>
          <p:cNvPr id="245" name="Google Shape;245;p42"/>
          <p:cNvSpPr txBox="1"/>
          <p:nvPr/>
        </p:nvSpPr>
        <p:spPr>
          <a:xfrm>
            <a:off x="2827350" y="1826075"/>
            <a:ext cx="3489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4800">
                <a:solidFill>
                  <a:srgbClr val="0B5394"/>
                </a:solidFill>
                <a:latin typeface="Calibri"/>
                <a:ea typeface="Calibri"/>
                <a:cs typeface="Calibri"/>
                <a:sym typeface="Calibri"/>
              </a:rPr>
              <a:t>abril de 2023</a:t>
            </a:r>
            <a:endParaRPr b="1" sz="4800">
              <a:solidFill>
                <a:srgbClr val="0B5394"/>
              </a:solidFill>
              <a:latin typeface="Calibri"/>
              <a:ea typeface="Calibri"/>
              <a:cs typeface="Calibri"/>
              <a:sym typeface="Calibri"/>
            </a:endParaRPr>
          </a:p>
        </p:txBody>
      </p:sp>
      <p:sp>
        <p:nvSpPr>
          <p:cNvPr id="246" name="Google Shape;246;p42"/>
          <p:cNvSpPr txBox="1"/>
          <p:nvPr/>
        </p:nvSpPr>
        <p:spPr>
          <a:xfrm>
            <a:off x="1186650" y="3196025"/>
            <a:ext cx="67707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s-419">
                <a:latin typeface="Calibri"/>
                <a:ea typeface="Calibri"/>
                <a:cs typeface="Calibri"/>
                <a:sym typeface="Calibri"/>
              </a:rPr>
              <a:t>Corpus en dos versiones (acceso mediante formulario)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Modelos HuggingFace pre-entrenados con la versión con datos sensibles sustituidos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Protocolo de anonimización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Adendas a guías MEDDOCAN</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ctrTitle"/>
          </p:nvPr>
        </p:nvSpPr>
        <p:spPr>
          <a:xfrm>
            <a:off x="3722917" y="1223797"/>
            <a:ext cx="5026945" cy="224912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4890"/>
              </a:buClr>
              <a:buSzPts val="3900"/>
              <a:buFont typeface="Calibri"/>
              <a:buNone/>
            </a:pPr>
            <a:r>
              <a:rPr lang="es-419" sz="3900"/>
              <a:t>Creación</a:t>
            </a:r>
            <a:r>
              <a:rPr lang="es-419" sz="3900"/>
              <a:t> del corpus CARMEN-I</a:t>
            </a:r>
            <a:endParaRPr/>
          </a:p>
        </p:txBody>
      </p:sp>
      <p:sp>
        <p:nvSpPr>
          <p:cNvPr id="252" name="Google Shape;252;p43"/>
          <p:cNvSpPr txBox="1"/>
          <p:nvPr>
            <p:ph idx="1" type="subTitle"/>
          </p:nvPr>
        </p:nvSpPr>
        <p:spPr>
          <a:xfrm>
            <a:off x="3722917" y="3675106"/>
            <a:ext cx="5026945" cy="617056"/>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400"/>
              <a:buNone/>
            </a:pPr>
            <a:r>
              <a:rPr lang="es-419"/>
              <a:t>¡Muchas gracias!</a:t>
            </a:r>
            <a:endParaRPr/>
          </a:p>
        </p:txBody>
      </p:sp>
      <p:sp>
        <p:nvSpPr>
          <p:cNvPr id="253" name="Google Shape;253;p43"/>
          <p:cNvSpPr txBox="1"/>
          <p:nvPr>
            <p:ph idx="2" type="body"/>
          </p:nvPr>
        </p:nvSpPr>
        <p:spPr>
          <a:xfrm>
            <a:off x="3722916" y="4571764"/>
            <a:ext cx="5026946" cy="36565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4890"/>
              </a:buClr>
              <a:buSzPts val="1800"/>
              <a:buNone/>
            </a:pPr>
            <a:r>
              <a:rPr lang="es-419"/>
              <a:t>Salvador Lima &lt;salvador.limalopez@bsc.es&gt;</a:t>
            </a:r>
            <a:endParaRPr/>
          </a:p>
        </p:txBody>
      </p:sp>
      <p:sp>
        <p:nvSpPr>
          <p:cNvPr id="254" name="Google Shape;254;p43"/>
          <p:cNvSpPr txBox="1"/>
          <p:nvPr>
            <p:ph idx="2" type="body"/>
          </p:nvPr>
        </p:nvSpPr>
        <p:spPr>
          <a:xfrm>
            <a:off x="244476" y="4571764"/>
            <a:ext cx="2441700" cy="365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1800"/>
              <a:buNone/>
            </a:pPr>
            <a:r>
              <a:rPr lang="es-419">
                <a:solidFill>
                  <a:schemeClr val="lt1"/>
                </a:solidFill>
              </a:rPr>
              <a:t>Infoday 2023</a:t>
            </a:r>
            <a:endParaRPr>
              <a:solidFill>
                <a:schemeClr val="lt1"/>
              </a:solidFill>
            </a:endParaRPr>
          </a:p>
          <a:p>
            <a:pPr indent="0" lvl="0" marL="0" rtl="0" algn="ctr">
              <a:lnSpc>
                <a:spcPct val="90000"/>
              </a:lnSpc>
              <a:spcBef>
                <a:spcPts val="0"/>
              </a:spcBef>
              <a:spcAft>
                <a:spcPts val="0"/>
              </a:spcAft>
              <a:buClr>
                <a:schemeClr val="lt1"/>
              </a:buClr>
              <a:buSzPts val="1800"/>
              <a:buNone/>
            </a:pPr>
            <a:r>
              <a:rPr lang="es-419">
                <a:solidFill>
                  <a:schemeClr val="lt1"/>
                </a:solidFill>
              </a:rPr>
              <a:t>#pln_salud</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Metodología de Anonimización</a:t>
            </a:r>
            <a:endParaRPr/>
          </a:p>
        </p:txBody>
      </p:sp>
      <p:sp>
        <p:nvSpPr>
          <p:cNvPr id="97" name="Google Shape;97;p21"/>
          <p:cNvSpPr/>
          <p:nvPr/>
        </p:nvSpPr>
        <p:spPr>
          <a:xfrm>
            <a:off x="2784850" y="2638025"/>
            <a:ext cx="1650900" cy="600600"/>
          </a:xfrm>
          <a:prstGeom prst="roundRect">
            <a:avLst>
              <a:gd fmla="val 16667" name="adj"/>
            </a:avLst>
          </a:prstGeom>
          <a:solidFill>
            <a:srgbClr val="D7E6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Análisis preliminar</a:t>
            </a:r>
            <a:endParaRPr/>
          </a:p>
        </p:txBody>
      </p:sp>
      <p:sp>
        <p:nvSpPr>
          <p:cNvPr id="98" name="Google Shape;98;p21"/>
          <p:cNvSpPr/>
          <p:nvPr/>
        </p:nvSpPr>
        <p:spPr>
          <a:xfrm>
            <a:off x="1712275" y="3625825"/>
            <a:ext cx="1650900" cy="600600"/>
          </a:xfrm>
          <a:prstGeom prst="roundRect">
            <a:avLst>
              <a:gd fmla="val 16667" name="adj"/>
            </a:avLst>
          </a:prstGeom>
          <a:solidFill>
            <a:srgbClr val="D7E6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Anotación manual de datos sensibles</a:t>
            </a:r>
            <a:endParaRPr/>
          </a:p>
        </p:txBody>
      </p:sp>
      <p:sp>
        <p:nvSpPr>
          <p:cNvPr id="99" name="Google Shape;99;p21"/>
          <p:cNvSpPr/>
          <p:nvPr/>
        </p:nvSpPr>
        <p:spPr>
          <a:xfrm>
            <a:off x="5148700" y="2638025"/>
            <a:ext cx="1650900" cy="600600"/>
          </a:xfrm>
          <a:prstGeom prst="roundRect">
            <a:avLst>
              <a:gd fmla="val 16667" name="adj"/>
            </a:avLst>
          </a:prstGeom>
          <a:solidFill>
            <a:srgbClr val="D7E6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Definición de protocolo</a:t>
            </a:r>
            <a:endParaRPr/>
          </a:p>
        </p:txBody>
      </p:sp>
      <p:sp>
        <p:nvSpPr>
          <p:cNvPr id="100" name="Google Shape;100;p21"/>
          <p:cNvSpPr/>
          <p:nvPr/>
        </p:nvSpPr>
        <p:spPr>
          <a:xfrm>
            <a:off x="3983925" y="3625825"/>
            <a:ext cx="1650900" cy="600600"/>
          </a:xfrm>
          <a:prstGeom prst="roundRect">
            <a:avLst>
              <a:gd fmla="val 16667" name="adj"/>
            </a:avLst>
          </a:prstGeom>
          <a:solidFill>
            <a:srgbClr val="D7E6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Aprobación por parte de clínicos</a:t>
            </a:r>
            <a:endParaRPr/>
          </a:p>
        </p:txBody>
      </p:sp>
      <p:sp>
        <p:nvSpPr>
          <p:cNvPr id="101" name="Google Shape;101;p21"/>
          <p:cNvSpPr/>
          <p:nvPr/>
        </p:nvSpPr>
        <p:spPr>
          <a:xfrm>
            <a:off x="6171125" y="3625825"/>
            <a:ext cx="1650900" cy="600600"/>
          </a:xfrm>
          <a:prstGeom prst="roundRect">
            <a:avLst>
              <a:gd fmla="val 16667" name="adj"/>
            </a:avLst>
          </a:prstGeom>
          <a:solidFill>
            <a:srgbClr val="D7E6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Reemplazo de datos sensibles</a:t>
            </a:r>
            <a:endParaRPr/>
          </a:p>
        </p:txBody>
      </p:sp>
      <p:cxnSp>
        <p:nvCxnSpPr>
          <p:cNvPr id="102" name="Google Shape;102;p21"/>
          <p:cNvCxnSpPr>
            <a:stCxn id="97" idx="3"/>
            <a:endCxn id="99" idx="1"/>
          </p:cNvCxnSpPr>
          <p:nvPr/>
        </p:nvCxnSpPr>
        <p:spPr>
          <a:xfrm>
            <a:off x="4435750" y="2938325"/>
            <a:ext cx="713100" cy="0"/>
          </a:xfrm>
          <a:prstGeom prst="straightConnector1">
            <a:avLst/>
          </a:prstGeom>
          <a:noFill/>
          <a:ln cap="flat" cmpd="sng" w="9525">
            <a:solidFill>
              <a:srgbClr val="073763"/>
            </a:solidFill>
            <a:prstDash val="solid"/>
            <a:round/>
            <a:headEnd len="med" w="med" type="none"/>
            <a:tailEnd len="med" w="med" type="triangle"/>
          </a:ln>
        </p:spPr>
      </p:cxnSp>
      <p:cxnSp>
        <p:nvCxnSpPr>
          <p:cNvPr id="103" name="Google Shape;103;p21"/>
          <p:cNvCxnSpPr>
            <a:stCxn id="99" idx="3"/>
          </p:cNvCxnSpPr>
          <p:nvPr/>
        </p:nvCxnSpPr>
        <p:spPr>
          <a:xfrm>
            <a:off x="6799600" y="2938325"/>
            <a:ext cx="390300" cy="9600"/>
          </a:xfrm>
          <a:prstGeom prst="straightConnector1">
            <a:avLst/>
          </a:prstGeom>
          <a:noFill/>
          <a:ln cap="flat" cmpd="sng" w="9525">
            <a:solidFill>
              <a:srgbClr val="073763"/>
            </a:solidFill>
            <a:prstDash val="solid"/>
            <a:round/>
            <a:headEnd len="med" w="med" type="none"/>
            <a:tailEnd len="med" w="med" type="triangle"/>
          </a:ln>
        </p:spPr>
      </p:cxnSp>
      <p:cxnSp>
        <p:nvCxnSpPr>
          <p:cNvPr id="104" name="Google Shape;104;p21"/>
          <p:cNvCxnSpPr>
            <a:endCxn id="98" idx="1"/>
          </p:cNvCxnSpPr>
          <p:nvPr/>
        </p:nvCxnSpPr>
        <p:spPr>
          <a:xfrm flipH="1" rot="10800000">
            <a:off x="1321975" y="3926125"/>
            <a:ext cx="390300" cy="4800"/>
          </a:xfrm>
          <a:prstGeom prst="straightConnector1">
            <a:avLst/>
          </a:prstGeom>
          <a:noFill/>
          <a:ln cap="flat" cmpd="sng" w="9525">
            <a:solidFill>
              <a:srgbClr val="073763"/>
            </a:solidFill>
            <a:prstDash val="solid"/>
            <a:round/>
            <a:headEnd len="med" w="med" type="none"/>
            <a:tailEnd len="med" w="med" type="triangle"/>
          </a:ln>
        </p:spPr>
      </p:cxnSp>
      <p:cxnSp>
        <p:nvCxnSpPr>
          <p:cNvPr id="105" name="Google Shape;105;p21"/>
          <p:cNvCxnSpPr>
            <a:stCxn id="98" idx="3"/>
            <a:endCxn id="100" idx="1"/>
          </p:cNvCxnSpPr>
          <p:nvPr/>
        </p:nvCxnSpPr>
        <p:spPr>
          <a:xfrm>
            <a:off x="3363175" y="3926125"/>
            <a:ext cx="620700" cy="0"/>
          </a:xfrm>
          <a:prstGeom prst="straightConnector1">
            <a:avLst/>
          </a:prstGeom>
          <a:noFill/>
          <a:ln cap="flat" cmpd="sng" w="9525">
            <a:solidFill>
              <a:srgbClr val="073763"/>
            </a:solidFill>
            <a:prstDash val="solid"/>
            <a:round/>
            <a:headEnd len="med" w="med" type="none"/>
            <a:tailEnd len="med" w="med" type="triangle"/>
          </a:ln>
        </p:spPr>
      </p:cxnSp>
      <p:cxnSp>
        <p:nvCxnSpPr>
          <p:cNvPr id="106" name="Google Shape;106;p21"/>
          <p:cNvCxnSpPr>
            <a:stCxn id="100" idx="3"/>
            <a:endCxn id="101" idx="1"/>
          </p:cNvCxnSpPr>
          <p:nvPr/>
        </p:nvCxnSpPr>
        <p:spPr>
          <a:xfrm>
            <a:off x="5634825" y="3926125"/>
            <a:ext cx="536400" cy="0"/>
          </a:xfrm>
          <a:prstGeom prst="straightConnector1">
            <a:avLst/>
          </a:prstGeom>
          <a:noFill/>
          <a:ln cap="flat" cmpd="sng" w="9525">
            <a:solidFill>
              <a:srgbClr val="073763"/>
            </a:solidFill>
            <a:prstDash val="solid"/>
            <a:round/>
            <a:headEnd len="med" w="med" type="none"/>
            <a:tailEnd len="med" w="med" type="triangle"/>
          </a:ln>
        </p:spPr>
      </p:cxnSp>
      <p:sp>
        <p:nvSpPr>
          <p:cNvPr id="107" name="Google Shape;107;p21"/>
          <p:cNvSpPr txBox="1"/>
          <p:nvPr>
            <p:ph idx="1" type="body"/>
          </p:nvPr>
        </p:nvSpPr>
        <p:spPr>
          <a:xfrm>
            <a:off x="1876800" y="1020075"/>
            <a:ext cx="5390400" cy="1534200"/>
          </a:xfrm>
          <a:prstGeom prst="rect">
            <a:avLst/>
          </a:prstGeom>
        </p:spPr>
        <p:txBody>
          <a:bodyPr anchorCtr="0" anchor="t" bIns="91425" lIns="68400" spcFirstLastPara="1" rIns="91425" wrap="square" tIns="91425">
            <a:spAutoFit/>
          </a:bodyPr>
          <a:lstStyle/>
          <a:p>
            <a:pPr indent="-323850" lvl="0" marL="457200" rtl="0" algn="l">
              <a:spcBef>
                <a:spcPts val="800"/>
              </a:spcBef>
              <a:spcAft>
                <a:spcPts val="0"/>
              </a:spcAft>
              <a:buSzPts val="1500"/>
              <a:buChar char="•"/>
            </a:pPr>
            <a:r>
              <a:rPr lang="es-419"/>
              <a:t>Basada en trabajos anteriores en inglés y castellano</a:t>
            </a:r>
            <a:endParaRPr/>
          </a:p>
          <a:p>
            <a:pPr indent="-323850" lvl="0" marL="457200" rtl="0" algn="l">
              <a:spcBef>
                <a:spcPts val="0"/>
              </a:spcBef>
              <a:spcAft>
                <a:spcPts val="0"/>
              </a:spcAft>
              <a:buSzPts val="1500"/>
              <a:buChar char="•"/>
            </a:pPr>
            <a:r>
              <a:rPr lang="es-419"/>
              <a:t>Definida conjuntamente entre los participantes del proyecto</a:t>
            </a:r>
            <a:endParaRPr/>
          </a:p>
          <a:p>
            <a:pPr indent="-323850" lvl="0" marL="457200" rtl="0" algn="l">
              <a:spcBef>
                <a:spcPts val="0"/>
              </a:spcBef>
              <a:spcAft>
                <a:spcPts val="0"/>
              </a:spcAft>
              <a:buSzPts val="1500"/>
              <a:buChar char="•"/>
            </a:pPr>
            <a:r>
              <a:rPr lang="es-419"/>
              <a:t>Plasmada en el documento de </a:t>
            </a:r>
            <a:r>
              <a:rPr b="1" lang="es-419">
                <a:solidFill>
                  <a:srgbClr val="0B5394"/>
                </a:solidFill>
              </a:rPr>
              <a:t>protocolo de anonimización</a:t>
            </a:r>
            <a:endParaRPr b="1">
              <a:solidFill>
                <a:srgbClr val="0B5394"/>
              </a:solidFill>
            </a:endParaRPr>
          </a:p>
          <a:p>
            <a:pPr indent="-323850" lvl="0" marL="457200" rtl="0" algn="l">
              <a:spcBef>
                <a:spcPts val="0"/>
              </a:spcBef>
              <a:spcAft>
                <a:spcPts val="0"/>
              </a:spcAft>
              <a:buSzPts val="1500"/>
              <a:buChar char="•"/>
            </a:pPr>
            <a:r>
              <a:rPr lang="es-419"/>
              <a:t>Trabajo muy </a:t>
            </a:r>
            <a:r>
              <a:rPr b="1" lang="es-419">
                <a:solidFill>
                  <a:srgbClr val="0B5394"/>
                </a:solidFill>
              </a:rPr>
              <a:t>multidisciplinar</a:t>
            </a:r>
            <a:r>
              <a:rPr lang="es-419"/>
              <a:t> (BSC, CLiC y Hospital Clínic)</a:t>
            </a:r>
            <a:endParaRPr/>
          </a:p>
          <a:p>
            <a:pPr indent="0" lvl="0" marL="0" rtl="0" algn="ctr">
              <a:spcBef>
                <a:spcPts val="800"/>
              </a:spcBef>
              <a:spcAft>
                <a:spcPts val="0"/>
              </a:spcAft>
              <a:buNone/>
            </a:pPr>
            <a:r>
              <a:t/>
            </a:r>
            <a:endParaRPr/>
          </a:p>
          <a:p>
            <a:pPr indent="0" lvl="0" marL="0" rtl="0" algn="ctr">
              <a:spcBef>
                <a:spcPts val="0"/>
              </a:spcBef>
              <a:spcAft>
                <a:spcPts val="0"/>
              </a:spcAft>
              <a:buNone/>
            </a:pPr>
            <a:r>
              <a:rPr lang="es-419"/>
              <a:t>5 pasos: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animEffect filter="fade" transition="in">
                                      <p:cBhvr>
                                        <p:cTn dur="1000"/>
                                        <p:tgtEl>
                                          <p:spTgt spid="1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animEffect filter="fade" transition="in">
                                      <p:cBhvr>
                                        <p:cTn dur="1000"/>
                                        <p:tgtEl>
                                          <p:spTgt spid="1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animEffect filter="fade" transition="in">
                                      <p:cBhvr>
                                        <p:cTn dur="1000"/>
                                        <p:tgtEl>
                                          <p:spTgt spid="1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3" name="Google Shape;113;p22"/>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Análisis Preliminar</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Análisis Preliminar - Objetivo</a:t>
            </a:r>
            <a:endParaRPr/>
          </a:p>
        </p:txBody>
      </p:sp>
      <p:sp>
        <p:nvSpPr>
          <p:cNvPr id="119" name="Google Shape;119;p23"/>
          <p:cNvSpPr txBox="1"/>
          <p:nvPr/>
        </p:nvSpPr>
        <p:spPr>
          <a:xfrm>
            <a:off x="0" y="2198100"/>
            <a:ext cx="9144000" cy="747300"/>
          </a:xfrm>
          <a:prstGeom prst="rect">
            <a:avLst/>
          </a:prstGeom>
          <a:solidFill>
            <a:srgbClr val="123C72"/>
          </a:solidFill>
          <a:ln>
            <a:noFill/>
          </a:ln>
        </p:spPr>
        <p:txBody>
          <a:bodyPr anchorCtr="0" anchor="ctr" bIns="91425" lIns="91425" spcFirstLastPara="1" rIns="91425" wrap="square" tIns="91425">
            <a:normAutofit/>
          </a:bodyPr>
          <a:lstStyle/>
          <a:p>
            <a:pPr indent="0" lvl="0" marL="0" rtl="0" algn="ctr">
              <a:lnSpc>
                <a:spcPct val="90000"/>
              </a:lnSpc>
              <a:spcBef>
                <a:spcPts val="800"/>
              </a:spcBef>
              <a:spcAft>
                <a:spcPts val="0"/>
              </a:spcAft>
              <a:buClr>
                <a:schemeClr val="dk1"/>
              </a:buClr>
              <a:buSzPts val="1100"/>
              <a:buFont typeface="Arial"/>
              <a:buNone/>
            </a:pPr>
            <a:r>
              <a:rPr i="1" lang="es-419" sz="1600">
                <a:solidFill>
                  <a:schemeClr val="lt1"/>
                </a:solidFill>
                <a:latin typeface="Calibri"/>
                <a:ea typeface="Calibri"/>
                <a:cs typeface="Calibri"/>
                <a:sym typeface="Calibri"/>
              </a:rPr>
              <a:t>Es importante conocer los datos para poder trabajar con ellos</a:t>
            </a:r>
            <a:endParaRPr i="1" sz="16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Análisis Preliminar - Recursos Previos</a:t>
            </a:r>
            <a:endParaRPr/>
          </a:p>
        </p:txBody>
      </p:sp>
      <p:pic>
        <p:nvPicPr>
          <p:cNvPr id="125" name="Google Shape;125;p24"/>
          <p:cNvPicPr preferRelativeResize="0"/>
          <p:nvPr/>
        </p:nvPicPr>
        <p:blipFill>
          <a:blip r:embed="rId3">
            <a:alphaModFix/>
          </a:blip>
          <a:stretch>
            <a:fillRect/>
          </a:stretch>
        </p:blipFill>
        <p:spPr>
          <a:xfrm>
            <a:off x="1228275" y="1270425"/>
            <a:ext cx="1237300" cy="910200"/>
          </a:xfrm>
          <a:prstGeom prst="rect">
            <a:avLst/>
          </a:prstGeom>
          <a:noFill/>
          <a:ln>
            <a:noFill/>
          </a:ln>
        </p:spPr>
      </p:pic>
      <p:sp>
        <p:nvSpPr>
          <p:cNvPr id="126" name="Google Shape;126;p24"/>
          <p:cNvSpPr txBox="1"/>
          <p:nvPr/>
        </p:nvSpPr>
        <p:spPr>
          <a:xfrm>
            <a:off x="922913" y="2275426"/>
            <a:ext cx="1848000" cy="1047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None/>
            </a:pPr>
            <a:r>
              <a:rPr lang="es-419" sz="1500">
                <a:latin typeface="Montserrat"/>
                <a:ea typeface="Montserrat"/>
                <a:cs typeface="Montserrat"/>
                <a:sym typeface="Montserrat"/>
              </a:rPr>
              <a:t>Corpus</a:t>
            </a:r>
            <a:endParaRPr sz="1500">
              <a:latin typeface="Montserrat"/>
              <a:ea typeface="Montserrat"/>
              <a:cs typeface="Montserrat"/>
              <a:sym typeface="Montserrat"/>
            </a:endParaRPr>
          </a:p>
          <a:p>
            <a:pPr indent="0" lvl="0" marL="0" rtl="0" algn="ctr">
              <a:lnSpc>
                <a:spcPct val="90000"/>
              </a:lnSpc>
              <a:spcBef>
                <a:spcPts val="800"/>
              </a:spcBef>
              <a:spcAft>
                <a:spcPts val="0"/>
              </a:spcAft>
              <a:buNone/>
            </a:pPr>
            <a:r>
              <a:rPr lang="es-419" sz="1500">
                <a:solidFill>
                  <a:srgbClr val="000000"/>
                </a:solidFill>
                <a:latin typeface="Montserrat"/>
                <a:ea typeface="Montserrat"/>
                <a:cs typeface="Montserrat"/>
                <a:sym typeface="Montserrat"/>
              </a:rPr>
              <a:t>MEDDOCAN</a:t>
            </a:r>
            <a:endParaRPr sz="1500">
              <a:solidFill>
                <a:srgbClr val="000000"/>
              </a:solidFill>
              <a:latin typeface="Montserrat"/>
              <a:ea typeface="Montserrat"/>
              <a:cs typeface="Montserrat"/>
              <a:sym typeface="Montserrat"/>
            </a:endParaRPr>
          </a:p>
          <a:p>
            <a:pPr indent="0" lvl="0" marL="0" rtl="0" algn="ctr">
              <a:lnSpc>
                <a:spcPct val="90000"/>
              </a:lnSpc>
              <a:spcBef>
                <a:spcPts val="0"/>
              </a:spcBef>
              <a:spcAft>
                <a:spcPts val="0"/>
              </a:spcAft>
              <a:buNone/>
            </a:pPr>
            <a:r>
              <a:t/>
            </a:r>
            <a:endParaRPr sz="1000">
              <a:solidFill>
                <a:srgbClr val="000000"/>
              </a:solidFill>
              <a:latin typeface="Montserrat"/>
              <a:ea typeface="Montserrat"/>
              <a:cs typeface="Montserrat"/>
              <a:sym typeface="Montserrat"/>
            </a:endParaRPr>
          </a:p>
          <a:p>
            <a:pPr indent="0" lvl="0" marL="0" rtl="0" algn="ctr">
              <a:lnSpc>
                <a:spcPct val="90000"/>
              </a:lnSpc>
              <a:spcBef>
                <a:spcPts val="800"/>
              </a:spcBef>
              <a:spcAft>
                <a:spcPts val="0"/>
              </a:spcAft>
              <a:buNone/>
            </a:pPr>
            <a:r>
              <a:rPr lang="es-419" sz="1500">
                <a:latin typeface="Calibri"/>
                <a:ea typeface="Calibri"/>
                <a:cs typeface="Calibri"/>
                <a:sym typeface="Calibri"/>
              </a:rPr>
              <a:t>Anonimización en casos clínicos</a:t>
            </a:r>
            <a:endParaRPr sz="1500">
              <a:solidFill>
                <a:srgbClr val="000000"/>
              </a:solidFill>
              <a:latin typeface="Calibri"/>
              <a:ea typeface="Calibri"/>
              <a:cs typeface="Calibri"/>
              <a:sym typeface="Calibri"/>
            </a:endParaRPr>
          </a:p>
        </p:txBody>
      </p:sp>
      <p:sp>
        <p:nvSpPr>
          <p:cNvPr id="127" name="Google Shape;127;p24"/>
          <p:cNvSpPr txBox="1"/>
          <p:nvPr/>
        </p:nvSpPr>
        <p:spPr>
          <a:xfrm>
            <a:off x="646025" y="3758300"/>
            <a:ext cx="2401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latin typeface="Calibri"/>
                <a:ea typeface="Calibri"/>
                <a:cs typeface="Calibri"/>
                <a:sym typeface="Calibri"/>
              </a:rPr>
              <a:t>https://temu.bsc.es/meddocan/</a:t>
            </a:r>
            <a:endParaRPr sz="1300">
              <a:latin typeface="Calibri"/>
              <a:ea typeface="Calibri"/>
              <a:cs typeface="Calibri"/>
              <a:sym typeface="Calibri"/>
            </a:endParaRPr>
          </a:p>
        </p:txBody>
      </p:sp>
      <p:graphicFrame>
        <p:nvGraphicFramePr>
          <p:cNvPr id="128" name="Google Shape;128;p24"/>
          <p:cNvGraphicFramePr/>
          <p:nvPr/>
        </p:nvGraphicFramePr>
        <p:xfrm>
          <a:off x="3497650" y="1610588"/>
          <a:ext cx="3000000" cy="3000000"/>
        </p:xfrm>
        <a:graphic>
          <a:graphicData uri="http://schemas.openxmlformats.org/drawingml/2006/table">
            <a:tbl>
              <a:tblPr>
                <a:noFill/>
                <a:tableStyleId>{1F056AC6-5CDD-47A2-A9D2-B73886AA3E88}</a:tableStyleId>
              </a:tblPr>
              <a:tblGrid>
                <a:gridCol w="1633350"/>
                <a:gridCol w="1633350"/>
                <a:gridCol w="1633350"/>
              </a:tblGrid>
              <a:tr h="389575">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nombre paciente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sexo paciente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edad paciente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r>
              <a:tr h="389575">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nombre sanitario</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familiares paciente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id paciente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r>
              <a:tr h="389575">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fechas</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profesión</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calle</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r>
              <a:tr h="389575">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teléfono</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territorio</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país</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r>
              <a:tr h="389575">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hospital</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centro de salud</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s-419">
                          <a:solidFill>
                            <a:schemeClr val="lt1"/>
                          </a:solidFill>
                          <a:latin typeface="Calibri"/>
                          <a:ea typeface="Calibri"/>
                          <a:cs typeface="Calibri"/>
                          <a:sym typeface="Calibri"/>
                        </a:rPr>
                        <a:t>hospital</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0B5394"/>
                    </a:solidFill>
                  </a:tcPr>
                </a:tc>
              </a:tr>
              <a:tr h="389575">
                <a:tc gridSpan="3">
                  <a:txBody>
                    <a:bodyPr/>
                    <a:lstStyle/>
                    <a:p>
                      <a:pPr indent="0" lvl="0" marL="0" rtl="0" algn="ctr">
                        <a:spcBef>
                          <a:spcPts val="0"/>
                        </a:spcBef>
                        <a:spcAft>
                          <a:spcPts val="0"/>
                        </a:spcAft>
                        <a:buNone/>
                      </a:pPr>
                      <a:r>
                        <a:rPr lang="es-419">
                          <a:latin typeface="Calibri"/>
                          <a:ea typeface="Calibri"/>
                          <a:cs typeface="Calibri"/>
                          <a:sym typeface="Calibri"/>
                        </a:rPr>
                        <a:t>+ </a:t>
                      </a:r>
                      <a:r>
                        <a:rPr lang="es-419">
                          <a:latin typeface="Calibri"/>
                          <a:ea typeface="Calibri"/>
                          <a:cs typeface="Calibri"/>
                          <a:sym typeface="Calibri"/>
                        </a:rPr>
                        <a:t>otras 14 etiquetas</a:t>
                      </a:r>
                      <a:endParaRPr>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hMerge="1"/>
                <a:tc hMerge="1"/>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Análisis Preliminar - Pre-anotación</a:t>
            </a:r>
            <a:endParaRPr/>
          </a:p>
        </p:txBody>
      </p:sp>
      <p:pic>
        <p:nvPicPr>
          <p:cNvPr id="134" name="Google Shape;134;p25"/>
          <p:cNvPicPr preferRelativeResize="0"/>
          <p:nvPr/>
        </p:nvPicPr>
        <p:blipFill>
          <a:blip r:embed="rId3">
            <a:alphaModFix/>
          </a:blip>
          <a:stretch>
            <a:fillRect/>
          </a:stretch>
        </p:blipFill>
        <p:spPr>
          <a:xfrm>
            <a:off x="1228275" y="1270425"/>
            <a:ext cx="1237300" cy="910200"/>
          </a:xfrm>
          <a:prstGeom prst="rect">
            <a:avLst/>
          </a:prstGeom>
          <a:noFill/>
          <a:ln>
            <a:noFill/>
          </a:ln>
        </p:spPr>
      </p:pic>
      <p:sp>
        <p:nvSpPr>
          <p:cNvPr id="135" name="Google Shape;135;p25"/>
          <p:cNvSpPr txBox="1"/>
          <p:nvPr/>
        </p:nvSpPr>
        <p:spPr>
          <a:xfrm>
            <a:off x="922913" y="2275426"/>
            <a:ext cx="1848000" cy="1047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None/>
            </a:pPr>
            <a:r>
              <a:rPr lang="es-419" sz="1500">
                <a:latin typeface="Montserrat"/>
                <a:ea typeface="Montserrat"/>
                <a:cs typeface="Montserrat"/>
                <a:sym typeface="Montserrat"/>
              </a:rPr>
              <a:t>Corpus</a:t>
            </a:r>
            <a:endParaRPr sz="1500">
              <a:latin typeface="Montserrat"/>
              <a:ea typeface="Montserrat"/>
              <a:cs typeface="Montserrat"/>
              <a:sym typeface="Montserrat"/>
            </a:endParaRPr>
          </a:p>
          <a:p>
            <a:pPr indent="0" lvl="0" marL="0" rtl="0" algn="ctr">
              <a:lnSpc>
                <a:spcPct val="90000"/>
              </a:lnSpc>
              <a:spcBef>
                <a:spcPts val="800"/>
              </a:spcBef>
              <a:spcAft>
                <a:spcPts val="0"/>
              </a:spcAft>
              <a:buNone/>
            </a:pPr>
            <a:r>
              <a:rPr lang="es-419" sz="1500">
                <a:solidFill>
                  <a:srgbClr val="000000"/>
                </a:solidFill>
                <a:latin typeface="Montserrat"/>
                <a:ea typeface="Montserrat"/>
                <a:cs typeface="Montserrat"/>
                <a:sym typeface="Montserrat"/>
              </a:rPr>
              <a:t>MEDDOCAN</a:t>
            </a:r>
            <a:endParaRPr sz="1500">
              <a:solidFill>
                <a:srgbClr val="000000"/>
              </a:solidFill>
              <a:latin typeface="Montserrat"/>
              <a:ea typeface="Montserrat"/>
              <a:cs typeface="Montserrat"/>
              <a:sym typeface="Montserrat"/>
            </a:endParaRPr>
          </a:p>
          <a:p>
            <a:pPr indent="0" lvl="0" marL="0" rtl="0" algn="ctr">
              <a:lnSpc>
                <a:spcPct val="90000"/>
              </a:lnSpc>
              <a:spcBef>
                <a:spcPts val="0"/>
              </a:spcBef>
              <a:spcAft>
                <a:spcPts val="0"/>
              </a:spcAft>
              <a:buNone/>
            </a:pPr>
            <a:r>
              <a:t/>
            </a:r>
            <a:endParaRPr sz="1000">
              <a:solidFill>
                <a:srgbClr val="000000"/>
              </a:solidFill>
              <a:latin typeface="Montserrat"/>
              <a:ea typeface="Montserrat"/>
              <a:cs typeface="Montserrat"/>
              <a:sym typeface="Montserrat"/>
            </a:endParaRPr>
          </a:p>
          <a:p>
            <a:pPr indent="0" lvl="0" marL="0" rtl="0" algn="ctr">
              <a:lnSpc>
                <a:spcPct val="90000"/>
              </a:lnSpc>
              <a:spcBef>
                <a:spcPts val="800"/>
              </a:spcBef>
              <a:spcAft>
                <a:spcPts val="0"/>
              </a:spcAft>
              <a:buNone/>
            </a:pPr>
            <a:r>
              <a:rPr lang="es-419" sz="1500">
                <a:latin typeface="Calibri"/>
                <a:ea typeface="Calibri"/>
                <a:cs typeface="Calibri"/>
                <a:sym typeface="Calibri"/>
              </a:rPr>
              <a:t>Anonimización en casos clínicos</a:t>
            </a:r>
            <a:endParaRPr sz="1500">
              <a:solidFill>
                <a:srgbClr val="000000"/>
              </a:solidFill>
              <a:latin typeface="Calibri"/>
              <a:ea typeface="Calibri"/>
              <a:cs typeface="Calibri"/>
              <a:sym typeface="Calibri"/>
            </a:endParaRPr>
          </a:p>
        </p:txBody>
      </p:sp>
      <p:sp>
        <p:nvSpPr>
          <p:cNvPr id="136" name="Google Shape;136;p25"/>
          <p:cNvSpPr txBox="1"/>
          <p:nvPr/>
        </p:nvSpPr>
        <p:spPr>
          <a:xfrm>
            <a:off x="646025" y="3758300"/>
            <a:ext cx="2401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latin typeface="Calibri"/>
                <a:ea typeface="Calibri"/>
                <a:cs typeface="Calibri"/>
                <a:sym typeface="Calibri"/>
              </a:rPr>
              <a:t>https://temu.bsc.es/meddocan/</a:t>
            </a:r>
            <a:endParaRPr sz="1300">
              <a:latin typeface="Calibri"/>
              <a:ea typeface="Calibri"/>
              <a:cs typeface="Calibri"/>
              <a:sym typeface="Calibri"/>
            </a:endParaRPr>
          </a:p>
        </p:txBody>
      </p:sp>
      <p:sp>
        <p:nvSpPr>
          <p:cNvPr id="137" name="Google Shape;137;p25"/>
          <p:cNvSpPr txBox="1"/>
          <p:nvPr/>
        </p:nvSpPr>
        <p:spPr>
          <a:xfrm>
            <a:off x="3553125" y="1844925"/>
            <a:ext cx="50892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s-419">
                <a:latin typeface="Calibri"/>
                <a:ea typeface="Calibri"/>
                <a:cs typeface="Calibri"/>
                <a:sym typeface="Calibri"/>
              </a:rPr>
              <a:t>Usamos </a:t>
            </a:r>
            <a:r>
              <a:rPr b="1" lang="es-419">
                <a:solidFill>
                  <a:srgbClr val="0B5394"/>
                </a:solidFill>
                <a:latin typeface="Calibri"/>
                <a:ea typeface="Calibri"/>
                <a:cs typeface="Calibri"/>
                <a:sym typeface="Calibri"/>
              </a:rPr>
              <a:t>modelos pre-entrenados</a:t>
            </a:r>
            <a:r>
              <a:rPr lang="es-419">
                <a:latin typeface="Calibri"/>
                <a:ea typeface="Calibri"/>
                <a:cs typeface="Calibri"/>
                <a:sym typeface="Calibri"/>
              </a:rPr>
              <a:t> con el corpus MEDDOCAN sobre </a:t>
            </a:r>
            <a:r>
              <a:rPr b="1" lang="es-419">
                <a:solidFill>
                  <a:srgbClr val="0B5394"/>
                </a:solidFill>
                <a:latin typeface="Calibri"/>
                <a:ea typeface="Calibri"/>
                <a:cs typeface="Calibri"/>
                <a:sym typeface="Calibri"/>
              </a:rPr>
              <a:t>informes de distinto tipo</a:t>
            </a:r>
            <a:r>
              <a:rPr lang="es-419">
                <a:latin typeface="Calibri"/>
                <a:ea typeface="Calibri"/>
                <a:cs typeface="Calibri"/>
                <a:sym typeface="Calibri"/>
              </a:rPr>
              <a:t> del hospital</a:t>
            </a:r>
            <a:endParaRPr>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419">
                <a:latin typeface="Calibri"/>
                <a:ea typeface="Calibri"/>
                <a:cs typeface="Calibri"/>
                <a:sym typeface="Calibri"/>
              </a:rPr>
              <a:t>Dos objetivos:</a:t>
            </a:r>
            <a:endParaRPr>
              <a:latin typeface="Calibri"/>
              <a:ea typeface="Calibri"/>
              <a:cs typeface="Calibri"/>
              <a:sym typeface="Calibri"/>
            </a:endParaRPr>
          </a:p>
          <a:p>
            <a:pPr indent="-317500" lvl="0" marL="914400" rtl="0" algn="l">
              <a:spcBef>
                <a:spcPts val="0"/>
              </a:spcBef>
              <a:spcAft>
                <a:spcPts val="0"/>
              </a:spcAft>
              <a:buSzPts val="1400"/>
              <a:buFont typeface="Calibri"/>
              <a:buAutoNum type="arabicPeriod"/>
            </a:pPr>
            <a:r>
              <a:rPr lang="es-419">
                <a:latin typeface="Calibri"/>
                <a:ea typeface="Calibri"/>
                <a:cs typeface="Calibri"/>
                <a:sym typeface="Calibri"/>
              </a:rPr>
              <a:t>Comprobar que consideramos todos los tipos de datos sensibles posibles</a:t>
            </a:r>
            <a:endParaRPr>
              <a:latin typeface="Calibri"/>
              <a:ea typeface="Calibri"/>
              <a:cs typeface="Calibri"/>
              <a:sym typeface="Calibri"/>
            </a:endParaRPr>
          </a:p>
          <a:p>
            <a:pPr indent="-317500" lvl="0" marL="914400" rtl="0" algn="l">
              <a:spcBef>
                <a:spcPts val="0"/>
              </a:spcBef>
              <a:spcAft>
                <a:spcPts val="0"/>
              </a:spcAft>
              <a:buSzPts val="1400"/>
              <a:buFont typeface="Calibri"/>
              <a:buAutoNum type="arabicPeriod"/>
            </a:pPr>
            <a:r>
              <a:rPr lang="es-419">
                <a:solidFill>
                  <a:schemeClr val="dk1"/>
                </a:solidFill>
                <a:latin typeface="Calibri"/>
                <a:ea typeface="Calibri"/>
                <a:cs typeface="Calibri"/>
                <a:sym typeface="Calibri"/>
              </a:rPr>
              <a:t>Evaluar el funcionamiento de los modelos en textos e idiomas nuevos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1000"/>
                                        <p:tgtEl>
                                          <p:spTgt spid="13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0" y="192051"/>
            <a:ext cx="9144000" cy="600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s-419"/>
              <a:t>Análisis Preliminar - Ejemplo</a:t>
            </a:r>
            <a:endParaRPr/>
          </a:p>
        </p:txBody>
      </p:sp>
      <p:pic>
        <p:nvPicPr>
          <p:cNvPr id="143" name="Google Shape;143;p26"/>
          <p:cNvPicPr preferRelativeResize="0"/>
          <p:nvPr/>
        </p:nvPicPr>
        <p:blipFill>
          <a:blip r:embed="rId3">
            <a:alphaModFix/>
          </a:blip>
          <a:stretch>
            <a:fillRect/>
          </a:stretch>
        </p:blipFill>
        <p:spPr>
          <a:xfrm>
            <a:off x="152400" y="945051"/>
            <a:ext cx="8839197" cy="2997808"/>
          </a:xfrm>
          <a:prstGeom prst="rect">
            <a:avLst/>
          </a:prstGeom>
          <a:noFill/>
          <a:ln>
            <a:noFill/>
          </a:ln>
        </p:spPr>
      </p:pic>
      <p:sp>
        <p:nvSpPr>
          <p:cNvPr id="144" name="Google Shape;144;p26"/>
          <p:cNvSpPr/>
          <p:nvPr/>
        </p:nvSpPr>
        <p:spPr>
          <a:xfrm>
            <a:off x="310325" y="907675"/>
            <a:ext cx="1993800" cy="417600"/>
          </a:xfrm>
          <a:prstGeom prst="flowChartAlternateProcess">
            <a:avLst/>
          </a:prstGeom>
          <a:noFill/>
          <a:ln cap="flat" cmpd="sng" w="19050">
            <a:solidFill>
              <a:srgbClr val="0B539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50" name="Google Shape;150;p27"/>
          <p:cNvSpPr txBox="1"/>
          <p:nvPr/>
        </p:nvSpPr>
        <p:spPr>
          <a:xfrm>
            <a:off x="1485901" y="2257351"/>
            <a:ext cx="6172200" cy="6288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124484"/>
              </a:buClr>
              <a:buSzPts val="4500"/>
              <a:buFont typeface="Calibri"/>
              <a:buNone/>
            </a:pPr>
            <a:r>
              <a:rPr b="1" lang="es-419" sz="4500">
                <a:solidFill>
                  <a:srgbClr val="124484"/>
                </a:solidFill>
                <a:latin typeface="Calibri"/>
                <a:ea typeface="Calibri"/>
                <a:cs typeface="Calibri"/>
                <a:sym typeface="Calibri"/>
              </a:rPr>
              <a:t>Definición del Protocolo</a:t>
            </a:r>
            <a:endParaRPr b="1" sz="4500">
              <a:solidFill>
                <a:srgbClr val="124484"/>
              </a:solidFill>
              <a:latin typeface="Calibri"/>
              <a:ea typeface="Calibri"/>
              <a:cs typeface="Calibri"/>
              <a:sym typeface="Calibri"/>
            </a:endParaRPr>
          </a:p>
          <a:p>
            <a:pPr indent="0" lvl="0" marL="0" marR="0" rtl="0" algn="ctr">
              <a:lnSpc>
                <a:spcPct val="90000"/>
              </a:lnSpc>
              <a:spcBef>
                <a:spcPts val="0"/>
              </a:spcBef>
              <a:spcAft>
                <a:spcPts val="0"/>
              </a:spcAft>
              <a:buClr>
                <a:srgbClr val="124484"/>
              </a:buClr>
              <a:buSzPts val="4500"/>
              <a:buFont typeface="Calibri"/>
              <a:buNone/>
            </a:pPr>
            <a:r>
              <a:t/>
            </a:r>
            <a:endParaRPr b="1" sz="3200">
              <a:solidFill>
                <a:srgbClr val="12448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